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2"/>
  </p:notesMasterIdLst>
  <p:handoutMasterIdLst>
    <p:handoutMasterId r:id="rId23"/>
  </p:handoutMasterIdLst>
  <p:sldIdLst>
    <p:sldId id="267" r:id="rId5"/>
    <p:sldId id="273" r:id="rId6"/>
    <p:sldId id="274" r:id="rId7"/>
    <p:sldId id="275" r:id="rId8"/>
    <p:sldId id="276" r:id="rId9"/>
    <p:sldId id="277" r:id="rId10"/>
    <p:sldId id="278" r:id="rId11"/>
    <p:sldId id="279" r:id="rId12"/>
    <p:sldId id="280" r:id="rId13"/>
    <p:sldId id="281" r:id="rId14"/>
    <p:sldId id="282" r:id="rId15"/>
    <p:sldId id="290" r:id="rId16"/>
    <p:sldId id="288" r:id="rId17"/>
    <p:sldId id="289" r:id="rId18"/>
    <p:sldId id="287" r:id="rId19"/>
    <p:sldId id="286" r:id="rId20"/>
    <p:sldId id="283" r:id="rId21"/>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166D0-2B36-4BCA-B8E2-17587BB6DF1F}" type="doc">
      <dgm:prSet loTypeId="urn:microsoft.com/office/officeart/2005/8/layout/radial2" loCatId="relationship" qsTypeId="urn:microsoft.com/office/officeart/2005/8/quickstyle/simple1" qsCatId="simple" csTypeId="urn:microsoft.com/office/officeart/2005/8/colors/accent3_4" csCatId="accent3" phldr="1"/>
      <dgm:spPr/>
      <dgm:t>
        <a:bodyPr/>
        <a:lstStyle/>
        <a:p>
          <a:endParaRPr lang="el-GR"/>
        </a:p>
      </dgm:t>
    </dgm:pt>
    <dgm:pt modelId="{9700D25F-BF78-4D7F-9A50-275152F66717}">
      <dgm:prSet phldrT="[Κείμενο]" custT="1">
        <dgm:style>
          <a:lnRef idx="1">
            <a:schemeClr val="accent2"/>
          </a:lnRef>
          <a:fillRef idx="2">
            <a:schemeClr val="accent2"/>
          </a:fillRef>
          <a:effectRef idx="1">
            <a:schemeClr val="accent2"/>
          </a:effectRef>
          <a:fontRef idx="minor">
            <a:schemeClr val="dk1"/>
          </a:fontRef>
        </dgm:style>
      </dgm:prSet>
      <dgm:spPr/>
      <dgm:t>
        <a:bodyPr/>
        <a:lstStyle/>
        <a:p>
          <a:r>
            <a:rPr lang="el-GR" sz="1400" dirty="0" smtClean="0"/>
            <a:t>Το παιχνίδι</a:t>
          </a:r>
        </a:p>
        <a:p>
          <a:r>
            <a:rPr lang="el-GR" sz="1400" dirty="0" smtClean="0"/>
            <a:t>παίζει καθοριστικό ρόλο</a:t>
          </a:r>
        </a:p>
        <a:p>
          <a:r>
            <a:rPr lang="el-GR" sz="1400" dirty="0" smtClean="0"/>
            <a:t> στη σωματική-κινητική, </a:t>
          </a:r>
        </a:p>
        <a:p>
          <a:r>
            <a:rPr lang="el-GR" sz="1400" dirty="0" smtClean="0"/>
            <a:t>την </a:t>
          </a:r>
          <a:r>
            <a:rPr lang="el-GR" sz="1400" dirty="0" err="1" smtClean="0"/>
            <a:t>ψυχοσυναισθηματική</a:t>
          </a:r>
          <a:r>
            <a:rPr lang="el-GR" sz="1400" dirty="0" smtClean="0"/>
            <a:t>, </a:t>
          </a:r>
        </a:p>
        <a:p>
          <a:r>
            <a:rPr lang="el-GR" sz="1400" dirty="0" smtClean="0"/>
            <a:t>την κοινωνική και τη γνωστική ανάπτυξη</a:t>
          </a:r>
        </a:p>
        <a:p>
          <a:r>
            <a:rPr lang="el-GR" sz="1400" dirty="0" smtClean="0"/>
            <a:t> του παιδιού</a:t>
          </a:r>
          <a:endParaRPr lang="el-GR" sz="1400" dirty="0"/>
        </a:p>
      </dgm:t>
    </dgm:pt>
    <dgm:pt modelId="{B400FE60-94A2-4A26-9B3F-6E9207BCB99D}" type="parTrans" cxnId="{43E038F3-55C9-420D-ADAB-4938F5CFEE66}">
      <dgm:prSet/>
      <dgm:spPr/>
      <dgm:t>
        <a:bodyPr/>
        <a:lstStyle/>
        <a:p>
          <a:endParaRPr lang="el-GR"/>
        </a:p>
      </dgm:t>
    </dgm:pt>
    <dgm:pt modelId="{FFCE83ED-B64E-45DA-89EA-3C20FCF1661B}" type="sibTrans" cxnId="{43E038F3-55C9-420D-ADAB-4938F5CFEE66}">
      <dgm:prSet/>
      <dgm:spPr/>
      <dgm:t>
        <a:bodyPr/>
        <a:lstStyle/>
        <a:p>
          <a:endParaRPr lang="el-GR"/>
        </a:p>
      </dgm:t>
    </dgm:pt>
    <dgm:pt modelId="{E8DCBA32-5A2B-41E1-B0F0-9CDDF1774967}">
      <dgm:prSet phldrT="[Κείμενο]">
        <dgm:style>
          <a:lnRef idx="1">
            <a:schemeClr val="accent6"/>
          </a:lnRef>
          <a:fillRef idx="2">
            <a:schemeClr val="accent6"/>
          </a:fillRef>
          <a:effectRef idx="1">
            <a:schemeClr val="accent6"/>
          </a:effectRef>
          <a:fontRef idx="minor">
            <a:schemeClr val="dk1"/>
          </a:fontRef>
        </dgm:style>
      </dgm:prSet>
      <dgm:spPr/>
      <dgm:t>
        <a:bodyPr/>
        <a:lstStyle/>
        <a:p>
          <a:r>
            <a:rPr lang="el-GR" dirty="0" smtClean="0"/>
            <a:t>Το παιχνίδι προκαλεί στο παιδί μια πραγματική εσωτερική ανάγκη για άσκηση της νοημοσύνης και της περιέργειάς του. Αναπτύσσει την ικανότητα αναπαράστασης, το συμβολισμό, τη μίμηση και τη φαντασία</a:t>
          </a:r>
          <a:endParaRPr lang="el-GR" dirty="0"/>
        </a:p>
      </dgm:t>
    </dgm:pt>
    <dgm:pt modelId="{5BB0BA21-236C-434D-AF09-8A787EA9D8ED}" type="parTrans" cxnId="{99D62970-E6F2-4C4B-80FF-F36797FEEDA5}">
      <dgm:prSet/>
      <dgm:spPr/>
      <dgm:t>
        <a:bodyPr/>
        <a:lstStyle/>
        <a:p>
          <a:endParaRPr lang="el-GR"/>
        </a:p>
      </dgm:t>
    </dgm:pt>
    <dgm:pt modelId="{F2EEA1DB-338D-414F-A6D3-74B3035FF20C}" type="sibTrans" cxnId="{99D62970-E6F2-4C4B-80FF-F36797FEEDA5}">
      <dgm:prSet/>
      <dgm:spPr/>
      <dgm:t>
        <a:bodyPr/>
        <a:lstStyle/>
        <a:p>
          <a:endParaRPr lang="el-GR"/>
        </a:p>
      </dgm:t>
    </dgm:pt>
    <dgm:pt modelId="{FAAC241C-8299-41AF-A7CC-EFA5D53B55FC}">
      <dgm:prSet phldrT="[Κείμενο]" custT="1"/>
      <dgm:spPr/>
      <dgm:t>
        <a:bodyPr/>
        <a:lstStyle/>
        <a:p>
          <a:r>
            <a:rPr lang="el-GR" sz="1400" b="1" dirty="0" smtClean="0"/>
            <a:t>Το παιδί έχει την δυνατότητα </a:t>
          </a:r>
        </a:p>
        <a:p>
          <a:r>
            <a:rPr lang="el-GR" sz="1400" b="1" dirty="0" smtClean="0"/>
            <a:t>να δράσει ελεύθερα, να εκφράσει </a:t>
          </a:r>
        </a:p>
        <a:p>
          <a:r>
            <a:rPr lang="el-GR" sz="1400" b="1" dirty="0" smtClean="0"/>
            <a:t>τα συναισθήματά του, να μάθει τον εαυτό του και τους ανθρώπους γύρω του, να εξερευνήσει το περιβάλλον του.</a:t>
          </a:r>
          <a:endParaRPr lang="el-GR" sz="1400" dirty="0"/>
        </a:p>
      </dgm:t>
    </dgm:pt>
    <dgm:pt modelId="{BD2D9464-CDDD-419E-87F9-F477409198CA}" type="sibTrans" cxnId="{EA6CBE47-C8FA-4E5D-8DFB-36328C19DC88}">
      <dgm:prSet/>
      <dgm:spPr/>
      <dgm:t>
        <a:bodyPr/>
        <a:lstStyle/>
        <a:p>
          <a:endParaRPr lang="el-GR"/>
        </a:p>
      </dgm:t>
    </dgm:pt>
    <dgm:pt modelId="{B824F8DD-CDA6-4BD5-948D-A2B7684E6BA2}" type="parTrans" cxnId="{EA6CBE47-C8FA-4E5D-8DFB-36328C19DC88}">
      <dgm:prSet/>
      <dgm:spPr/>
      <dgm:t>
        <a:bodyPr/>
        <a:lstStyle/>
        <a:p>
          <a:endParaRPr lang="el-GR"/>
        </a:p>
      </dgm:t>
    </dgm:pt>
    <dgm:pt modelId="{BE40219F-336A-4BA6-8628-AA1C201976A4}" type="pres">
      <dgm:prSet presAssocID="{523166D0-2B36-4BCA-B8E2-17587BB6DF1F}" presName="composite" presStyleCnt="0">
        <dgm:presLayoutVars>
          <dgm:chMax val="5"/>
          <dgm:dir/>
          <dgm:animLvl val="ctr"/>
          <dgm:resizeHandles val="exact"/>
        </dgm:presLayoutVars>
      </dgm:prSet>
      <dgm:spPr/>
      <dgm:t>
        <a:bodyPr/>
        <a:lstStyle/>
        <a:p>
          <a:endParaRPr lang="el-GR"/>
        </a:p>
      </dgm:t>
    </dgm:pt>
    <dgm:pt modelId="{2677F843-E177-4BB5-B921-B5708F99819A}" type="pres">
      <dgm:prSet presAssocID="{523166D0-2B36-4BCA-B8E2-17587BB6DF1F}" presName="cycle" presStyleCnt="0"/>
      <dgm:spPr/>
    </dgm:pt>
    <dgm:pt modelId="{38A4C913-F26D-4AF5-B341-AD3EA1268F14}" type="pres">
      <dgm:prSet presAssocID="{523166D0-2B36-4BCA-B8E2-17587BB6DF1F}" presName="centerShape" presStyleCnt="0"/>
      <dgm:spPr/>
    </dgm:pt>
    <dgm:pt modelId="{66F2E0A4-0AF7-4EB4-9584-010E659D6025}" type="pres">
      <dgm:prSet presAssocID="{523166D0-2B36-4BCA-B8E2-17587BB6DF1F}" presName="connSite" presStyleLbl="node1" presStyleIdx="0" presStyleCnt="4"/>
      <dgm:spPr/>
    </dgm:pt>
    <dgm:pt modelId="{AAE94B2D-617E-4490-93C9-92C4A06AB8AE}" type="pres">
      <dgm:prSet presAssocID="{523166D0-2B36-4BCA-B8E2-17587BB6DF1F}" presName="visible" presStyleLbl="node1" presStyleIdx="0" presStyleCnt="4" custScaleX="91941" custScaleY="90301" custLinFactNeighborX="-21149" custLinFactNeighborY="-3453"/>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3E09CC9F-78F9-4064-AC16-B2BC473004A7}" type="pres">
      <dgm:prSet presAssocID="{B400FE60-94A2-4A26-9B3F-6E9207BCB99D}" presName="Name25" presStyleLbl="parChTrans1D1" presStyleIdx="0" presStyleCnt="3"/>
      <dgm:spPr/>
      <dgm:t>
        <a:bodyPr/>
        <a:lstStyle/>
        <a:p>
          <a:endParaRPr lang="el-GR"/>
        </a:p>
      </dgm:t>
    </dgm:pt>
    <dgm:pt modelId="{04CD3F53-39F6-4429-AD7D-B471655EB67D}" type="pres">
      <dgm:prSet presAssocID="{9700D25F-BF78-4D7F-9A50-275152F66717}" presName="node" presStyleCnt="0"/>
      <dgm:spPr/>
    </dgm:pt>
    <dgm:pt modelId="{9D436B0D-646A-4535-B5D3-227E34CFA002}" type="pres">
      <dgm:prSet presAssocID="{9700D25F-BF78-4D7F-9A50-275152F66717}" presName="parentNode" presStyleLbl="node1" presStyleIdx="1" presStyleCnt="4" custScaleX="262837" custScaleY="134721" custLinFactX="100000" custLinFactNeighborX="122391" custLinFactNeighborY="-3464">
        <dgm:presLayoutVars>
          <dgm:chMax val="1"/>
          <dgm:bulletEnabled val="1"/>
        </dgm:presLayoutVars>
      </dgm:prSet>
      <dgm:spPr/>
      <dgm:t>
        <a:bodyPr/>
        <a:lstStyle/>
        <a:p>
          <a:endParaRPr lang="el-GR"/>
        </a:p>
      </dgm:t>
    </dgm:pt>
    <dgm:pt modelId="{DBDC7615-59E0-4B66-9B67-E401F16502BF}" type="pres">
      <dgm:prSet presAssocID="{9700D25F-BF78-4D7F-9A50-275152F66717}" presName="childNode" presStyleLbl="revTx" presStyleIdx="0" presStyleCnt="0">
        <dgm:presLayoutVars>
          <dgm:bulletEnabled val="1"/>
        </dgm:presLayoutVars>
      </dgm:prSet>
      <dgm:spPr/>
      <dgm:t>
        <a:bodyPr/>
        <a:lstStyle/>
        <a:p>
          <a:endParaRPr lang="el-GR"/>
        </a:p>
      </dgm:t>
    </dgm:pt>
    <dgm:pt modelId="{2D0D7C73-0CC3-422A-81E4-8D0BD98455AB}" type="pres">
      <dgm:prSet presAssocID="{B824F8DD-CDA6-4BD5-948D-A2B7684E6BA2}" presName="Name25" presStyleLbl="parChTrans1D1" presStyleIdx="1" presStyleCnt="3"/>
      <dgm:spPr/>
      <dgm:t>
        <a:bodyPr/>
        <a:lstStyle/>
        <a:p>
          <a:endParaRPr lang="el-GR"/>
        </a:p>
      </dgm:t>
    </dgm:pt>
    <dgm:pt modelId="{5AF4BB38-4E69-4097-9C88-766B2CE5DC16}" type="pres">
      <dgm:prSet presAssocID="{FAAC241C-8299-41AF-A7CC-EFA5D53B55FC}" presName="node" presStyleCnt="0"/>
      <dgm:spPr/>
    </dgm:pt>
    <dgm:pt modelId="{80FB1A80-30FD-4F96-B24C-CBF7706F9704}" type="pres">
      <dgm:prSet presAssocID="{FAAC241C-8299-41AF-A7CC-EFA5D53B55FC}" presName="parentNode" presStyleLbl="node1" presStyleIdx="2" presStyleCnt="4" custScaleX="247508" custScaleY="122730" custLinFactX="86575" custLinFactNeighborX="100000" custLinFactNeighborY="7445">
        <dgm:presLayoutVars>
          <dgm:chMax val="1"/>
          <dgm:bulletEnabled val="1"/>
        </dgm:presLayoutVars>
      </dgm:prSet>
      <dgm:spPr/>
      <dgm:t>
        <a:bodyPr/>
        <a:lstStyle/>
        <a:p>
          <a:endParaRPr lang="el-GR"/>
        </a:p>
      </dgm:t>
    </dgm:pt>
    <dgm:pt modelId="{E5ACE666-19DB-4713-93ED-25263A5BBBF9}" type="pres">
      <dgm:prSet presAssocID="{FAAC241C-8299-41AF-A7CC-EFA5D53B55FC}" presName="childNode" presStyleLbl="revTx" presStyleIdx="0" presStyleCnt="0">
        <dgm:presLayoutVars>
          <dgm:bulletEnabled val="1"/>
        </dgm:presLayoutVars>
      </dgm:prSet>
      <dgm:spPr/>
      <dgm:t>
        <a:bodyPr/>
        <a:lstStyle/>
        <a:p>
          <a:endParaRPr lang="el-GR"/>
        </a:p>
      </dgm:t>
    </dgm:pt>
    <dgm:pt modelId="{89324A65-335F-4DC5-A855-24BB599B3000}" type="pres">
      <dgm:prSet presAssocID="{5BB0BA21-236C-434D-AF09-8A787EA9D8ED}" presName="Name25" presStyleLbl="parChTrans1D1" presStyleIdx="2" presStyleCnt="3"/>
      <dgm:spPr/>
      <dgm:t>
        <a:bodyPr/>
        <a:lstStyle/>
        <a:p>
          <a:endParaRPr lang="el-GR"/>
        </a:p>
      </dgm:t>
    </dgm:pt>
    <dgm:pt modelId="{BE2BE7D1-6559-415A-850C-F6B253CFCF2B}" type="pres">
      <dgm:prSet presAssocID="{E8DCBA32-5A2B-41E1-B0F0-9CDDF1774967}" presName="node" presStyleCnt="0"/>
      <dgm:spPr/>
    </dgm:pt>
    <dgm:pt modelId="{D997C03F-0060-44AB-AB6E-F89F0D04E68C}" type="pres">
      <dgm:prSet presAssocID="{E8DCBA32-5A2B-41E1-B0F0-9CDDF1774967}" presName="parentNode" presStyleLbl="node1" presStyleIdx="3" presStyleCnt="4" custScaleX="241950" custLinFactX="100000" custLinFactNeighborX="125287" custLinFactNeighborY="-3168">
        <dgm:presLayoutVars>
          <dgm:chMax val="1"/>
          <dgm:bulletEnabled val="1"/>
        </dgm:presLayoutVars>
      </dgm:prSet>
      <dgm:spPr/>
      <dgm:t>
        <a:bodyPr/>
        <a:lstStyle/>
        <a:p>
          <a:endParaRPr lang="el-GR"/>
        </a:p>
      </dgm:t>
    </dgm:pt>
    <dgm:pt modelId="{69B690FE-1E9B-4DC7-9233-F09E900CDFF7}" type="pres">
      <dgm:prSet presAssocID="{E8DCBA32-5A2B-41E1-B0F0-9CDDF1774967}" presName="childNode" presStyleLbl="revTx" presStyleIdx="0" presStyleCnt="0">
        <dgm:presLayoutVars>
          <dgm:bulletEnabled val="1"/>
        </dgm:presLayoutVars>
      </dgm:prSet>
      <dgm:spPr/>
      <dgm:t>
        <a:bodyPr/>
        <a:lstStyle/>
        <a:p>
          <a:endParaRPr lang="el-GR"/>
        </a:p>
      </dgm:t>
    </dgm:pt>
  </dgm:ptLst>
  <dgm:cxnLst>
    <dgm:cxn modelId="{F9C530BA-5D9A-4987-98F3-CBD010AF3E7D}" type="presOf" srcId="{FAAC241C-8299-41AF-A7CC-EFA5D53B55FC}" destId="{80FB1A80-30FD-4F96-B24C-CBF7706F9704}" srcOrd="0" destOrd="0" presId="urn:microsoft.com/office/officeart/2005/8/layout/radial2"/>
    <dgm:cxn modelId="{99D62970-E6F2-4C4B-80FF-F36797FEEDA5}" srcId="{523166D0-2B36-4BCA-B8E2-17587BB6DF1F}" destId="{E8DCBA32-5A2B-41E1-B0F0-9CDDF1774967}" srcOrd="2" destOrd="0" parTransId="{5BB0BA21-236C-434D-AF09-8A787EA9D8ED}" sibTransId="{F2EEA1DB-338D-414F-A6D3-74B3035FF20C}"/>
    <dgm:cxn modelId="{EA6CBE47-C8FA-4E5D-8DFB-36328C19DC88}" srcId="{523166D0-2B36-4BCA-B8E2-17587BB6DF1F}" destId="{FAAC241C-8299-41AF-A7CC-EFA5D53B55FC}" srcOrd="1" destOrd="0" parTransId="{B824F8DD-CDA6-4BD5-948D-A2B7684E6BA2}" sibTransId="{BD2D9464-CDDD-419E-87F9-F477409198CA}"/>
    <dgm:cxn modelId="{CAE963D3-D891-4A28-A95A-DEBF3877AB32}" type="presOf" srcId="{B400FE60-94A2-4A26-9B3F-6E9207BCB99D}" destId="{3E09CC9F-78F9-4064-AC16-B2BC473004A7}" srcOrd="0" destOrd="0" presId="urn:microsoft.com/office/officeart/2005/8/layout/radial2"/>
    <dgm:cxn modelId="{43E038F3-55C9-420D-ADAB-4938F5CFEE66}" srcId="{523166D0-2B36-4BCA-B8E2-17587BB6DF1F}" destId="{9700D25F-BF78-4D7F-9A50-275152F66717}" srcOrd="0" destOrd="0" parTransId="{B400FE60-94A2-4A26-9B3F-6E9207BCB99D}" sibTransId="{FFCE83ED-B64E-45DA-89EA-3C20FCF1661B}"/>
    <dgm:cxn modelId="{F0079E7C-6495-42D2-B7AE-EAA6BEE5CD4B}" type="presOf" srcId="{9700D25F-BF78-4D7F-9A50-275152F66717}" destId="{9D436B0D-646A-4535-B5D3-227E34CFA002}" srcOrd="0" destOrd="0" presId="urn:microsoft.com/office/officeart/2005/8/layout/radial2"/>
    <dgm:cxn modelId="{6EB81CE2-CD2E-4E83-8028-D315490703EE}" type="presOf" srcId="{523166D0-2B36-4BCA-B8E2-17587BB6DF1F}" destId="{BE40219F-336A-4BA6-8628-AA1C201976A4}" srcOrd="0" destOrd="0" presId="urn:microsoft.com/office/officeart/2005/8/layout/radial2"/>
    <dgm:cxn modelId="{ECD6BE42-10FC-4CE4-B5A6-034231B4106A}" type="presOf" srcId="{5BB0BA21-236C-434D-AF09-8A787EA9D8ED}" destId="{89324A65-335F-4DC5-A855-24BB599B3000}" srcOrd="0" destOrd="0" presId="urn:microsoft.com/office/officeart/2005/8/layout/radial2"/>
    <dgm:cxn modelId="{03151A46-3218-4AE5-AE33-E5533F16E09E}" type="presOf" srcId="{E8DCBA32-5A2B-41E1-B0F0-9CDDF1774967}" destId="{D997C03F-0060-44AB-AB6E-F89F0D04E68C}" srcOrd="0" destOrd="0" presId="urn:microsoft.com/office/officeart/2005/8/layout/radial2"/>
    <dgm:cxn modelId="{C32F8782-AD29-436A-B821-D9BB5185094B}" type="presOf" srcId="{B824F8DD-CDA6-4BD5-948D-A2B7684E6BA2}" destId="{2D0D7C73-0CC3-422A-81E4-8D0BD98455AB}" srcOrd="0" destOrd="0" presId="urn:microsoft.com/office/officeart/2005/8/layout/radial2"/>
    <dgm:cxn modelId="{C8D643B5-1AB0-4078-942E-06558FB7ED2C}" type="presParOf" srcId="{BE40219F-336A-4BA6-8628-AA1C201976A4}" destId="{2677F843-E177-4BB5-B921-B5708F99819A}" srcOrd="0" destOrd="0" presId="urn:microsoft.com/office/officeart/2005/8/layout/radial2"/>
    <dgm:cxn modelId="{B161C7F4-AD39-4CCC-AD75-A261A8123196}" type="presParOf" srcId="{2677F843-E177-4BB5-B921-B5708F99819A}" destId="{38A4C913-F26D-4AF5-B341-AD3EA1268F14}" srcOrd="0" destOrd="0" presId="urn:microsoft.com/office/officeart/2005/8/layout/radial2"/>
    <dgm:cxn modelId="{D3AEEAC3-00D2-426C-AB25-E8EA8246871F}" type="presParOf" srcId="{38A4C913-F26D-4AF5-B341-AD3EA1268F14}" destId="{66F2E0A4-0AF7-4EB4-9584-010E659D6025}" srcOrd="0" destOrd="0" presId="urn:microsoft.com/office/officeart/2005/8/layout/radial2"/>
    <dgm:cxn modelId="{6950DEFC-FD16-4177-8337-6538E98DEB45}" type="presParOf" srcId="{38A4C913-F26D-4AF5-B341-AD3EA1268F14}" destId="{AAE94B2D-617E-4490-93C9-92C4A06AB8AE}" srcOrd="1" destOrd="0" presId="urn:microsoft.com/office/officeart/2005/8/layout/radial2"/>
    <dgm:cxn modelId="{448219CC-AD42-44BB-8A00-D1A5BC71C305}" type="presParOf" srcId="{2677F843-E177-4BB5-B921-B5708F99819A}" destId="{3E09CC9F-78F9-4064-AC16-B2BC473004A7}" srcOrd="1" destOrd="0" presId="urn:microsoft.com/office/officeart/2005/8/layout/radial2"/>
    <dgm:cxn modelId="{089B17DA-7056-4868-AF30-15EED76A38E8}" type="presParOf" srcId="{2677F843-E177-4BB5-B921-B5708F99819A}" destId="{04CD3F53-39F6-4429-AD7D-B471655EB67D}" srcOrd="2" destOrd="0" presId="urn:microsoft.com/office/officeart/2005/8/layout/radial2"/>
    <dgm:cxn modelId="{5495021A-BFAA-42C9-94BF-9BF7FE498C28}" type="presParOf" srcId="{04CD3F53-39F6-4429-AD7D-B471655EB67D}" destId="{9D436B0D-646A-4535-B5D3-227E34CFA002}" srcOrd="0" destOrd="0" presId="urn:microsoft.com/office/officeart/2005/8/layout/radial2"/>
    <dgm:cxn modelId="{8E384389-93AA-49CC-80D2-503A5C9F7662}" type="presParOf" srcId="{04CD3F53-39F6-4429-AD7D-B471655EB67D}" destId="{DBDC7615-59E0-4B66-9B67-E401F16502BF}" srcOrd="1" destOrd="0" presId="urn:microsoft.com/office/officeart/2005/8/layout/radial2"/>
    <dgm:cxn modelId="{CB444383-36E4-4899-A785-9381BBBF7D88}" type="presParOf" srcId="{2677F843-E177-4BB5-B921-B5708F99819A}" destId="{2D0D7C73-0CC3-422A-81E4-8D0BD98455AB}" srcOrd="3" destOrd="0" presId="urn:microsoft.com/office/officeart/2005/8/layout/radial2"/>
    <dgm:cxn modelId="{EB254B89-E989-4E4C-AB3D-C4F2B5D1192E}" type="presParOf" srcId="{2677F843-E177-4BB5-B921-B5708F99819A}" destId="{5AF4BB38-4E69-4097-9C88-766B2CE5DC16}" srcOrd="4" destOrd="0" presId="urn:microsoft.com/office/officeart/2005/8/layout/radial2"/>
    <dgm:cxn modelId="{9BE3AF87-B91B-4B24-9EF4-3C022C89E67E}" type="presParOf" srcId="{5AF4BB38-4E69-4097-9C88-766B2CE5DC16}" destId="{80FB1A80-30FD-4F96-B24C-CBF7706F9704}" srcOrd="0" destOrd="0" presId="urn:microsoft.com/office/officeart/2005/8/layout/radial2"/>
    <dgm:cxn modelId="{6F375FC9-062F-4B46-A63E-CCC83FEB6A8B}" type="presParOf" srcId="{5AF4BB38-4E69-4097-9C88-766B2CE5DC16}" destId="{E5ACE666-19DB-4713-93ED-25263A5BBBF9}" srcOrd="1" destOrd="0" presId="urn:microsoft.com/office/officeart/2005/8/layout/radial2"/>
    <dgm:cxn modelId="{711C61F8-FCBE-431F-8CD3-24E243AED1A9}" type="presParOf" srcId="{2677F843-E177-4BB5-B921-B5708F99819A}" destId="{89324A65-335F-4DC5-A855-24BB599B3000}" srcOrd="5" destOrd="0" presId="urn:microsoft.com/office/officeart/2005/8/layout/radial2"/>
    <dgm:cxn modelId="{F9D9153A-CFDD-4669-A3FF-E02A4E7BAAED}" type="presParOf" srcId="{2677F843-E177-4BB5-B921-B5708F99819A}" destId="{BE2BE7D1-6559-415A-850C-F6B253CFCF2B}" srcOrd="6" destOrd="0" presId="urn:microsoft.com/office/officeart/2005/8/layout/radial2"/>
    <dgm:cxn modelId="{5B4DB343-C3D6-4514-8CD3-E199F94492F6}" type="presParOf" srcId="{BE2BE7D1-6559-415A-850C-F6B253CFCF2B}" destId="{D997C03F-0060-44AB-AB6E-F89F0D04E68C}" srcOrd="0" destOrd="0" presId="urn:microsoft.com/office/officeart/2005/8/layout/radial2"/>
    <dgm:cxn modelId="{7BF3F92D-524E-4AAB-8439-D5DD20DB1C31}" type="presParOf" srcId="{BE2BE7D1-6559-415A-850C-F6B253CFCF2B}" destId="{69B690FE-1E9B-4DC7-9233-F09E900CDF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D3EB0-D6B7-4D73-8B23-C66A72120B74}" type="doc">
      <dgm:prSet loTypeId="urn:microsoft.com/office/officeart/2005/8/layout/venn1" loCatId="relationship" qsTypeId="urn:microsoft.com/office/officeart/2005/8/quickstyle/simple1" qsCatId="simple" csTypeId="urn:microsoft.com/office/officeart/2005/8/colors/accent1_2" csCatId="accent1" phldr="1"/>
      <dgm:spPr/>
    </dgm:pt>
    <dgm:pt modelId="{FC9A3D16-DAA4-4904-ACFC-5F4B0C517103}">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l-GR" sz="1400" b="1" dirty="0" smtClean="0"/>
            <a:t>Η ΔΙΕΛΚΥΣΤΙΝΔΑ ή ΣΚΑΠΕΡΔΑ </a:t>
          </a:r>
        </a:p>
        <a:p>
          <a:pPr algn="ctr"/>
          <a:r>
            <a:rPr lang="el-GR" sz="1400" b="1" dirty="0" smtClean="0"/>
            <a:t>&amp; η ΕΛΚΥΣΤΙΝΔΑ: </a:t>
          </a:r>
        </a:p>
        <a:p>
          <a:pPr algn="ctr"/>
          <a:r>
            <a:rPr lang="el-GR" sz="1600" dirty="0" smtClean="0"/>
            <a:t>Το παιχνίδι αυτό ήταν πολύ αγαπητό στα παιδιά. Στη διελκυστίνδα, τα παιδιά στέκονταν σε δύο αντικριστές γραμμές το ένα πίσω από το άλλο, κρατώντας ένα μεγάλο σκοινί. Στο έδαφος, κάτω από το κέντρο του σκοινιού υπήρχε ένα ξύλο για σημάδι. Η μια ομάδα προσπαθούσε να τραβήξει την αντίθετη ομάδα προς το μέρος της και ο πρώτος από την αντίθετη σειρά να πατήσει το ξύλο.</a:t>
          </a:r>
          <a:endParaRPr lang="el-GR" sz="1600" dirty="0"/>
        </a:p>
      </dgm:t>
    </dgm:pt>
    <dgm:pt modelId="{F259DB10-F027-4CF0-B84C-8F40FD1C9468}" type="parTrans" cxnId="{1680BD57-954D-4B53-B7F1-723254721D55}">
      <dgm:prSet/>
      <dgm:spPr/>
      <dgm:t>
        <a:bodyPr/>
        <a:lstStyle/>
        <a:p>
          <a:endParaRPr lang="el-GR"/>
        </a:p>
      </dgm:t>
    </dgm:pt>
    <dgm:pt modelId="{AB77AD8C-04E1-420F-BFD0-0847078100C2}" type="sibTrans" cxnId="{1680BD57-954D-4B53-B7F1-723254721D55}">
      <dgm:prSet/>
      <dgm:spPr/>
      <dgm:t>
        <a:bodyPr/>
        <a:lstStyle/>
        <a:p>
          <a:endParaRPr lang="el-GR"/>
        </a:p>
      </dgm:t>
    </dgm:pt>
    <dgm:pt modelId="{046DE56D-BC8D-4241-B2F0-225E71445164}">
      <dgm:prSet>
        <dgm:style>
          <a:lnRef idx="1">
            <a:schemeClr val="accent5"/>
          </a:lnRef>
          <a:fillRef idx="2">
            <a:schemeClr val="accent5"/>
          </a:fillRef>
          <a:effectRef idx="1">
            <a:schemeClr val="accent5"/>
          </a:effectRef>
          <a:fontRef idx="minor">
            <a:schemeClr val="dk1"/>
          </a:fontRef>
        </dgm:style>
      </dgm:prSet>
      <dgm:spPr/>
      <dgm:t>
        <a:bodyPr/>
        <a:lstStyle/>
        <a:p>
          <a:pPr algn="just"/>
          <a:r>
            <a:rPr lang="el-GR" dirty="0" smtClean="0"/>
            <a:t>Το παιχνίδι παιζόταν και με δύο μόνο παίχτες. Έστηναν όρθιο ένα ξύλο, που είχε μια τρύπα στη μέση. Περνούσαν από εκεί ένα σκοινί και στην κάθε του άκρη δενόταν ένας παίχτης. Αυτός που θα κατόρθωνε, τραβώντας με δύναμη το σκοινί, να κάνει τον αντίπαλό του να αγγίξει το ξύλο, κέρδιζε το παιχνίδι.</a:t>
          </a:r>
          <a:endParaRPr lang="el-GR" dirty="0"/>
        </a:p>
      </dgm:t>
    </dgm:pt>
    <dgm:pt modelId="{57CAE2F3-20E4-4ADE-9121-2AB33E5C4FA0}" type="parTrans" cxnId="{E76E82E2-1418-47DF-9D46-668735A67132}">
      <dgm:prSet/>
      <dgm:spPr/>
      <dgm:t>
        <a:bodyPr/>
        <a:lstStyle/>
        <a:p>
          <a:endParaRPr lang="el-GR"/>
        </a:p>
      </dgm:t>
    </dgm:pt>
    <dgm:pt modelId="{33479F49-E7D8-4C3D-92C4-C088A1DF6CF5}" type="sibTrans" cxnId="{E76E82E2-1418-47DF-9D46-668735A67132}">
      <dgm:prSet/>
      <dgm:spPr/>
      <dgm:t>
        <a:bodyPr/>
        <a:lstStyle/>
        <a:p>
          <a:endParaRPr lang="el-GR"/>
        </a:p>
      </dgm:t>
    </dgm:pt>
    <dgm:pt modelId="{6F1F5FD7-ED4D-4CDB-B2C4-07752609D080}" type="pres">
      <dgm:prSet presAssocID="{7F1D3EB0-D6B7-4D73-8B23-C66A72120B74}" presName="compositeShape" presStyleCnt="0">
        <dgm:presLayoutVars>
          <dgm:chMax val="7"/>
          <dgm:dir/>
          <dgm:resizeHandles val="exact"/>
        </dgm:presLayoutVars>
      </dgm:prSet>
      <dgm:spPr/>
    </dgm:pt>
    <dgm:pt modelId="{C69EAE3C-FE6B-424B-8C1C-E81D2DBE276C}" type="pres">
      <dgm:prSet presAssocID="{FC9A3D16-DAA4-4904-ACFC-5F4B0C517103}" presName="circ1" presStyleLbl="vennNode1" presStyleIdx="0" presStyleCnt="2" custScaleX="180180" custLinFactNeighborX="45561" custLinFactNeighborY="-51488"/>
      <dgm:spPr/>
      <dgm:t>
        <a:bodyPr/>
        <a:lstStyle/>
        <a:p>
          <a:endParaRPr lang="el-GR"/>
        </a:p>
      </dgm:t>
    </dgm:pt>
    <dgm:pt modelId="{DF8A1778-6E1E-4994-8F92-586F9F0CFE0D}" type="pres">
      <dgm:prSet presAssocID="{FC9A3D16-DAA4-4904-ACFC-5F4B0C517103}" presName="circ1Tx" presStyleLbl="revTx" presStyleIdx="0" presStyleCnt="0">
        <dgm:presLayoutVars>
          <dgm:chMax val="0"/>
          <dgm:chPref val="0"/>
          <dgm:bulletEnabled val="1"/>
        </dgm:presLayoutVars>
      </dgm:prSet>
      <dgm:spPr/>
      <dgm:t>
        <a:bodyPr/>
        <a:lstStyle/>
        <a:p>
          <a:endParaRPr lang="el-GR"/>
        </a:p>
      </dgm:t>
    </dgm:pt>
    <dgm:pt modelId="{2FC05DAE-164B-4D7B-AB1E-E1F48D6F145B}" type="pres">
      <dgm:prSet presAssocID="{046DE56D-BC8D-4241-B2F0-225E71445164}" presName="circ2" presStyleLbl="vennNode1" presStyleIdx="1" presStyleCnt="2" custScaleX="180180" custScaleY="73821" custLinFactNeighborX="-37974" custLinFactNeighborY="48765"/>
      <dgm:spPr/>
      <dgm:t>
        <a:bodyPr/>
        <a:lstStyle/>
        <a:p>
          <a:endParaRPr lang="el-GR"/>
        </a:p>
      </dgm:t>
    </dgm:pt>
    <dgm:pt modelId="{4E13D808-34B5-4BF5-BC3C-5B20AE00A292}" type="pres">
      <dgm:prSet presAssocID="{046DE56D-BC8D-4241-B2F0-225E71445164}" presName="circ2Tx" presStyleLbl="revTx" presStyleIdx="0" presStyleCnt="0">
        <dgm:presLayoutVars>
          <dgm:chMax val="0"/>
          <dgm:chPref val="0"/>
          <dgm:bulletEnabled val="1"/>
        </dgm:presLayoutVars>
      </dgm:prSet>
      <dgm:spPr/>
      <dgm:t>
        <a:bodyPr/>
        <a:lstStyle/>
        <a:p>
          <a:endParaRPr lang="el-GR"/>
        </a:p>
      </dgm:t>
    </dgm:pt>
  </dgm:ptLst>
  <dgm:cxnLst>
    <dgm:cxn modelId="{59E0E5B3-57D2-4D10-BBDF-9A575A73E128}" type="presOf" srcId="{046DE56D-BC8D-4241-B2F0-225E71445164}" destId="{4E13D808-34B5-4BF5-BC3C-5B20AE00A292}" srcOrd="1" destOrd="0" presId="urn:microsoft.com/office/officeart/2005/8/layout/venn1"/>
    <dgm:cxn modelId="{E112358D-E501-47B3-A619-A8E390CE524A}" type="presOf" srcId="{FC9A3D16-DAA4-4904-ACFC-5F4B0C517103}" destId="{C69EAE3C-FE6B-424B-8C1C-E81D2DBE276C}" srcOrd="0" destOrd="0" presId="urn:microsoft.com/office/officeart/2005/8/layout/venn1"/>
    <dgm:cxn modelId="{E76E82E2-1418-47DF-9D46-668735A67132}" srcId="{7F1D3EB0-D6B7-4D73-8B23-C66A72120B74}" destId="{046DE56D-BC8D-4241-B2F0-225E71445164}" srcOrd="1" destOrd="0" parTransId="{57CAE2F3-20E4-4ADE-9121-2AB33E5C4FA0}" sibTransId="{33479F49-E7D8-4C3D-92C4-C088A1DF6CF5}"/>
    <dgm:cxn modelId="{831C197E-E3CD-4910-B51D-F18AC47FDC05}" type="presOf" srcId="{7F1D3EB0-D6B7-4D73-8B23-C66A72120B74}" destId="{6F1F5FD7-ED4D-4CDB-B2C4-07752609D080}" srcOrd="0" destOrd="0" presId="urn:microsoft.com/office/officeart/2005/8/layout/venn1"/>
    <dgm:cxn modelId="{15EA3A9D-4477-49C1-ABC4-B2827590678C}" type="presOf" srcId="{FC9A3D16-DAA4-4904-ACFC-5F4B0C517103}" destId="{DF8A1778-6E1E-4994-8F92-586F9F0CFE0D}" srcOrd="1" destOrd="0" presId="urn:microsoft.com/office/officeart/2005/8/layout/venn1"/>
    <dgm:cxn modelId="{AEF936D6-1CB0-4E7F-8851-B824CD77E92A}" type="presOf" srcId="{046DE56D-BC8D-4241-B2F0-225E71445164}" destId="{2FC05DAE-164B-4D7B-AB1E-E1F48D6F145B}" srcOrd="0" destOrd="0" presId="urn:microsoft.com/office/officeart/2005/8/layout/venn1"/>
    <dgm:cxn modelId="{1680BD57-954D-4B53-B7F1-723254721D55}" srcId="{7F1D3EB0-D6B7-4D73-8B23-C66A72120B74}" destId="{FC9A3D16-DAA4-4904-ACFC-5F4B0C517103}" srcOrd="0" destOrd="0" parTransId="{F259DB10-F027-4CF0-B84C-8F40FD1C9468}" sibTransId="{AB77AD8C-04E1-420F-BFD0-0847078100C2}"/>
    <dgm:cxn modelId="{D1D865C3-6731-4BBB-A7BA-DA691CBF0B42}" type="presParOf" srcId="{6F1F5FD7-ED4D-4CDB-B2C4-07752609D080}" destId="{C69EAE3C-FE6B-424B-8C1C-E81D2DBE276C}" srcOrd="0" destOrd="0" presId="urn:microsoft.com/office/officeart/2005/8/layout/venn1"/>
    <dgm:cxn modelId="{38CECB42-C057-44DE-A6AD-A0DC43F4B625}" type="presParOf" srcId="{6F1F5FD7-ED4D-4CDB-B2C4-07752609D080}" destId="{DF8A1778-6E1E-4994-8F92-586F9F0CFE0D}" srcOrd="1" destOrd="0" presId="urn:microsoft.com/office/officeart/2005/8/layout/venn1"/>
    <dgm:cxn modelId="{3BA3EAC9-3869-4307-BB99-AA7A5F69CFC5}" type="presParOf" srcId="{6F1F5FD7-ED4D-4CDB-B2C4-07752609D080}" destId="{2FC05DAE-164B-4D7B-AB1E-E1F48D6F145B}" srcOrd="2" destOrd="0" presId="urn:microsoft.com/office/officeart/2005/8/layout/venn1"/>
    <dgm:cxn modelId="{95967898-5797-436C-8A05-D3A409684B85}" type="presParOf" srcId="{6F1F5FD7-ED4D-4CDB-B2C4-07752609D080}" destId="{4E13D808-34B5-4BF5-BC3C-5B20AE00A292}"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11281-578D-42AE-A1EF-D515E450D3C6}" type="doc">
      <dgm:prSet loTypeId="urn:microsoft.com/office/officeart/2005/8/layout/vList3" loCatId="list" qsTypeId="urn:microsoft.com/office/officeart/2005/8/quickstyle/simple1" qsCatId="simple" csTypeId="urn:microsoft.com/office/officeart/2005/8/colors/colorful5" csCatId="colorful" phldr="1"/>
      <dgm:spPr/>
    </dgm:pt>
    <dgm:pt modelId="{FC37256E-E420-4A09-93B8-6C3FD7AE2A8C}">
      <dgm:prSet phldrT="[Κείμενο]" custT="1"/>
      <dgm:spPr/>
      <dgm:t>
        <a:bodyPr/>
        <a:lstStyle/>
        <a:p>
          <a:pPr algn="ctr"/>
          <a:r>
            <a:rPr lang="el-GR" sz="1600" b="1" dirty="0" smtClean="0">
              <a:solidFill>
                <a:schemeClr val="bg1"/>
              </a:solidFill>
            </a:rPr>
            <a:t>Δημιουργία: Ιωάννα Α. Αγγελή</a:t>
          </a:r>
          <a:endParaRPr lang="el-GR" sz="1600" b="1" dirty="0">
            <a:solidFill>
              <a:schemeClr val="bg1"/>
            </a:solidFill>
          </a:endParaRPr>
        </a:p>
      </dgm:t>
    </dgm:pt>
    <dgm:pt modelId="{5435A110-7700-4218-9875-F8C6423C8DA1}" type="parTrans" cxnId="{8A4BA114-51F3-4394-8520-760AD95B27FD}">
      <dgm:prSet/>
      <dgm:spPr/>
      <dgm:t>
        <a:bodyPr/>
        <a:lstStyle/>
        <a:p>
          <a:endParaRPr lang="el-GR"/>
        </a:p>
      </dgm:t>
    </dgm:pt>
    <dgm:pt modelId="{C29B0595-44D0-496A-BA7A-37AF47F76C7E}" type="sibTrans" cxnId="{8A4BA114-51F3-4394-8520-760AD95B27FD}">
      <dgm:prSet/>
      <dgm:spPr/>
      <dgm:t>
        <a:bodyPr/>
        <a:lstStyle/>
        <a:p>
          <a:endParaRPr lang="el-GR"/>
        </a:p>
      </dgm:t>
    </dgm:pt>
    <dgm:pt modelId="{2D7899E5-6BB5-42A2-B1DD-0413351E17E2}">
      <dgm:prSet phldrT="[Κείμενο]" custT="1"/>
      <dgm:spPr/>
      <dgm:t>
        <a:bodyPr/>
        <a:lstStyle/>
        <a:p>
          <a:pPr algn="l"/>
          <a:r>
            <a:rPr lang="el-GR" sz="1400" b="1" dirty="0" smtClean="0"/>
            <a:t>Εικόνες &amp; πληροφορίες: </a:t>
          </a:r>
          <a:r>
            <a:rPr lang="el-GR" sz="1400" b="1" dirty="0" smtClean="0"/>
            <a:t>Διαδίκτυο</a:t>
          </a:r>
          <a:r>
            <a:rPr lang="en-US" sz="1400" b="1" dirty="0" smtClean="0"/>
            <a:t> &amp; </a:t>
          </a:r>
          <a:r>
            <a:rPr lang="el-GR" sz="1400" b="1" smtClean="0"/>
            <a:t>Βιωματικές</a:t>
          </a:r>
          <a:endParaRPr lang="el-GR" sz="1400" b="1" dirty="0"/>
        </a:p>
      </dgm:t>
    </dgm:pt>
    <dgm:pt modelId="{5C260E17-5BA5-4604-8206-2FC9AF89A06F}" type="parTrans" cxnId="{94033383-5D05-4B44-8298-D45154BC3B93}">
      <dgm:prSet/>
      <dgm:spPr/>
      <dgm:t>
        <a:bodyPr/>
        <a:lstStyle/>
        <a:p>
          <a:endParaRPr lang="el-GR"/>
        </a:p>
      </dgm:t>
    </dgm:pt>
    <dgm:pt modelId="{10D76825-4732-443A-84D8-62D013AF48AC}" type="sibTrans" cxnId="{94033383-5D05-4B44-8298-D45154BC3B93}">
      <dgm:prSet/>
      <dgm:spPr/>
      <dgm:t>
        <a:bodyPr/>
        <a:lstStyle/>
        <a:p>
          <a:endParaRPr lang="el-GR"/>
        </a:p>
      </dgm:t>
    </dgm:pt>
    <dgm:pt modelId="{85FEFDB6-071F-44B2-85D0-F810D7F35150}" type="pres">
      <dgm:prSet presAssocID="{B5711281-578D-42AE-A1EF-D515E450D3C6}" presName="linearFlow" presStyleCnt="0">
        <dgm:presLayoutVars>
          <dgm:dir/>
          <dgm:resizeHandles val="exact"/>
        </dgm:presLayoutVars>
      </dgm:prSet>
      <dgm:spPr/>
    </dgm:pt>
    <dgm:pt modelId="{AABDB692-61C6-44B3-9125-F260390A5E3E}" type="pres">
      <dgm:prSet presAssocID="{FC37256E-E420-4A09-93B8-6C3FD7AE2A8C}" presName="composite" presStyleCnt="0"/>
      <dgm:spPr/>
    </dgm:pt>
    <dgm:pt modelId="{289F6D99-8E42-4459-B462-B0D8DC169C1D}" type="pres">
      <dgm:prSet presAssocID="{FC37256E-E420-4A09-93B8-6C3FD7AE2A8C}" presName="imgShp" presStyleLbl="fgImgPlace1" presStyleIdx="0" presStyleCnt="2" custLinFactNeighborX="-40339" custLinFactNeighborY="13338"/>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D86C659F-2C4F-4995-B9AA-9187642866CC}" type="pres">
      <dgm:prSet presAssocID="{FC37256E-E420-4A09-93B8-6C3FD7AE2A8C}" presName="txShp" presStyleLbl="node1" presStyleIdx="0" presStyleCnt="2" custScaleX="97580" custScaleY="57557" custLinFactNeighborX="12047" custLinFactNeighborY="8856">
        <dgm:presLayoutVars>
          <dgm:bulletEnabled val="1"/>
        </dgm:presLayoutVars>
      </dgm:prSet>
      <dgm:spPr/>
      <dgm:t>
        <a:bodyPr/>
        <a:lstStyle/>
        <a:p>
          <a:endParaRPr lang="el-GR"/>
        </a:p>
      </dgm:t>
    </dgm:pt>
    <dgm:pt modelId="{C60C939C-687D-4C97-9D0D-163D09FC5F0B}" type="pres">
      <dgm:prSet presAssocID="{C29B0595-44D0-496A-BA7A-37AF47F76C7E}" presName="spacing" presStyleCnt="0"/>
      <dgm:spPr/>
    </dgm:pt>
    <dgm:pt modelId="{0BD73741-A498-4BF5-9E93-0BF0BC3D00DF}" type="pres">
      <dgm:prSet presAssocID="{2D7899E5-6BB5-42A2-B1DD-0413351E17E2}" presName="composite" presStyleCnt="0"/>
      <dgm:spPr/>
    </dgm:pt>
    <dgm:pt modelId="{5E60AA8B-1B9B-4BC9-B797-CA9A3B694793}" type="pres">
      <dgm:prSet presAssocID="{2D7899E5-6BB5-42A2-B1DD-0413351E17E2}" presName="imgShp" presStyleLbl="fgImgPlace1" presStyleIdx="1" presStyleCnt="2" custLinFactNeighborX="-40348" custLinFactNeighborY="-8697"/>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F1E658D6-A7D0-4275-A00B-3012BC3D6C37}" type="pres">
      <dgm:prSet presAssocID="{2D7899E5-6BB5-42A2-B1DD-0413351E17E2}" presName="txShp" presStyleLbl="node1" presStyleIdx="1" presStyleCnt="2" custScaleX="97299" custScaleY="59560" custLinFactNeighborX="11837" custLinFactNeighborY="616">
        <dgm:presLayoutVars>
          <dgm:bulletEnabled val="1"/>
        </dgm:presLayoutVars>
      </dgm:prSet>
      <dgm:spPr/>
      <dgm:t>
        <a:bodyPr/>
        <a:lstStyle/>
        <a:p>
          <a:endParaRPr lang="el-GR"/>
        </a:p>
      </dgm:t>
    </dgm:pt>
  </dgm:ptLst>
  <dgm:cxnLst>
    <dgm:cxn modelId="{10C15E92-3A7C-4953-8E6B-A884443B1084}" type="presOf" srcId="{B5711281-578D-42AE-A1EF-D515E450D3C6}" destId="{85FEFDB6-071F-44B2-85D0-F810D7F35150}" srcOrd="0" destOrd="0" presId="urn:microsoft.com/office/officeart/2005/8/layout/vList3"/>
    <dgm:cxn modelId="{94033383-5D05-4B44-8298-D45154BC3B93}" srcId="{B5711281-578D-42AE-A1EF-D515E450D3C6}" destId="{2D7899E5-6BB5-42A2-B1DD-0413351E17E2}" srcOrd="1" destOrd="0" parTransId="{5C260E17-5BA5-4604-8206-2FC9AF89A06F}" sibTransId="{10D76825-4732-443A-84D8-62D013AF48AC}"/>
    <dgm:cxn modelId="{8A4BA114-51F3-4394-8520-760AD95B27FD}" srcId="{B5711281-578D-42AE-A1EF-D515E450D3C6}" destId="{FC37256E-E420-4A09-93B8-6C3FD7AE2A8C}" srcOrd="0" destOrd="0" parTransId="{5435A110-7700-4218-9875-F8C6423C8DA1}" sibTransId="{C29B0595-44D0-496A-BA7A-37AF47F76C7E}"/>
    <dgm:cxn modelId="{23845CC4-2BD0-461D-871D-84D9720CA11E}" type="presOf" srcId="{FC37256E-E420-4A09-93B8-6C3FD7AE2A8C}" destId="{D86C659F-2C4F-4995-B9AA-9187642866CC}" srcOrd="0" destOrd="0" presId="urn:microsoft.com/office/officeart/2005/8/layout/vList3"/>
    <dgm:cxn modelId="{5E0060FC-D2E5-49B9-9D97-459E26B513AC}" type="presOf" srcId="{2D7899E5-6BB5-42A2-B1DD-0413351E17E2}" destId="{F1E658D6-A7D0-4275-A00B-3012BC3D6C37}" srcOrd="0" destOrd="0" presId="urn:microsoft.com/office/officeart/2005/8/layout/vList3"/>
    <dgm:cxn modelId="{CE6A784B-ABFA-4894-9555-C90803FC5A99}" type="presParOf" srcId="{85FEFDB6-071F-44B2-85D0-F810D7F35150}" destId="{AABDB692-61C6-44B3-9125-F260390A5E3E}" srcOrd="0" destOrd="0" presId="urn:microsoft.com/office/officeart/2005/8/layout/vList3"/>
    <dgm:cxn modelId="{E83CC8B7-7D12-4391-9E91-ACB927359DFB}" type="presParOf" srcId="{AABDB692-61C6-44B3-9125-F260390A5E3E}" destId="{289F6D99-8E42-4459-B462-B0D8DC169C1D}" srcOrd="0" destOrd="0" presId="urn:microsoft.com/office/officeart/2005/8/layout/vList3"/>
    <dgm:cxn modelId="{0C904692-0858-4874-8CD0-7F1CBD9987C2}" type="presParOf" srcId="{AABDB692-61C6-44B3-9125-F260390A5E3E}" destId="{D86C659F-2C4F-4995-B9AA-9187642866CC}" srcOrd="1" destOrd="0" presId="urn:microsoft.com/office/officeart/2005/8/layout/vList3"/>
    <dgm:cxn modelId="{96C191AD-0934-48CD-966D-47603F6C256D}" type="presParOf" srcId="{85FEFDB6-071F-44B2-85D0-F810D7F35150}" destId="{C60C939C-687D-4C97-9D0D-163D09FC5F0B}" srcOrd="1" destOrd="0" presId="urn:microsoft.com/office/officeart/2005/8/layout/vList3"/>
    <dgm:cxn modelId="{A2A72C13-5568-44C9-A632-6F96BAB69FF2}" type="presParOf" srcId="{85FEFDB6-071F-44B2-85D0-F810D7F35150}" destId="{0BD73741-A498-4BF5-9E93-0BF0BC3D00DF}" srcOrd="2" destOrd="0" presId="urn:microsoft.com/office/officeart/2005/8/layout/vList3"/>
    <dgm:cxn modelId="{AAF57424-09EC-4CC4-8915-AC90AD9B20D1}" type="presParOf" srcId="{0BD73741-A498-4BF5-9E93-0BF0BC3D00DF}" destId="{5E60AA8B-1B9B-4BC9-B797-CA9A3B694793}" srcOrd="0" destOrd="0" presId="urn:microsoft.com/office/officeart/2005/8/layout/vList3"/>
    <dgm:cxn modelId="{F42DF3AE-2990-477D-9C35-CF00F05D019F}" type="presParOf" srcId="{0BD73741-A498-4BF5-9E93-0BF0BC3D00DF}" destId="{F1E658D6-A7D0-4275-A00B-3012BC3D6C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24A65-335F-4DC5-A855-24BB599B3000}">
      <dsp:nvSpPr>
        <dsp:cNvPr id="0" name=""/>
        <dsp:cNvSpPr/>
      </dsp:nvSpPr>
      <dsp:spPr>
        <a:xfrm rot="1163941">
          <a:off x="3125803" y="4194453"/>
          <a:ext cx="3610450" cy="47109"/>
        </a:xfrm>
        <a:custGeom>
          <a:avLst/>
          <a:gdLst/>
          <a:ahLst/>
          <a:cxnLst/>
          <a:rect l="0" t="0" r="0" b="0"/>
          <a:pathLst>
            <a:path>
              <a:moveTo>
                <a:pt x="0" y="23554"/>
              </a:moveTo>
              <a:lnTo>
                <a:pt x="3610450" y="2355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0D7C73-0CC3-422A-81E4-8D0BD98455AB}">
      <dsp:nvSpPr>
        <dsp:cNvPr id="0" name=""/>
        <dsp:cNvSpPr/>
      </dsp:nvSpPr>
      <dsp:spPr>
        <a:xfrm rot="76467">
          <a:off x="3227951" y="3281398"/>
          <a:ext cx="2728598" cy="47109"/>
        </a:xfrm>
        <a:custGeom>
          <a:avLst/>
          <a:gdLst/>
          <a:ahLst/>
          <a:cxnLst/>
          <a:rect l="0" t="0" r="0" b="0"/>
          <a:pathLst>
            <a:path>
              <a:moveTo>
                <a:pt x="0" y="23554"/>
              </a:moveTo>
              <a:lnTo>
                <a:pt x="2728598" y="2355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09CC9F-78F9-4064-AC16-B2BC473004A7}">
      <dsp:nvSpPr>
        <dsp:cNvPr id="0" name=""/>
        <dsp:cNvSpPr/>
      </dsp:nvSpPr>
      <dsp:spPr>
        <a:xfrm rot="20389728">
          <a:off x="3128843" y="2285919"/>
          <a:ext cx="3242779" cy="47109"/>
        </a:xfrm>
        <a:custGeom>
          <a:avLst/>
          <a:gdLst/>
          <a:ahLst/>
          <a:cxnLst/>
          <a:rect l="0" t="0" r="0" b="0"/>
          <a:pathLst>
            <a:path>
              <a:moveTo>
                <a:pt x="0" y="23554"/>
              </a:moveTo>
              <a:lnTo>
                <a:pt x="3242779" y="2355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94B2D-617E-4490-93C9-92C4A06AB8AE}">
      <dsp:nvSpPr>
        <dsp:cNvPr id="0" name=""/>
        <dsp:cNvSpPr/>
      </dsp:nvSpPr>
      <dsp:spPr>
        <a:xfrm>
          <a:off x="187534" y="1804184"/>
          <a:ext cx="2737675" cy="26888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36B0D-646A-4535-B5D3-227E34CFA002}">
      <dsp:nvSpPr>
        <dsp:cNvPr id="0" name=""/>
        <dsp:cNvSpPr/>
      </dsp:nvSpPr>
      <dsp:spPr>
        <a:xfrm>
          <a:off x="5832655" y="-154136"/>
          <a:ext cx="4695809" cy="2406906"/>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Το παιχνίδι</a:t>
          </a:r>
        </a:p>
        <a:p>
          <a:pPr lvl="0" algn="ctr" defTabSz="622300">
            <a:lnSpc>
              <a:spcPct val="90000"/>
            </a:lnSpc>
            <a:spcBef>
              <a:spcPct val="0"/>
            </a:spcBef>
            <a:spcAft>
              <a:spcPct val="35000"/>
            </a:spcAft>
          </a:pPr>
          <a:r>
            <a:rPr lang="el-GR" sz="1400" kern="1200" dirty="0" smtClean="0"/>
            <a:t>παίζει καθοριστικό ρόλο</a:t>
          </a:r>
        </a:p>
        <a:p>
          <a:pPr lvl="0" algn="ctr" defTabSz="622300">
            <a:lnSpc>
              <a:spcPct val="90000"/>
            </a:lnSpc>
            <a:spcBef>
              <a:spcPct val="0"/>
            </a:spcBef>
            <a:spcAft>
              <a:spcPct val="35000"/>
            </a:spcAft>
          </a:pPr>
          <a:r>
            <a:rPr lang="el-GR" sz="1400" kern="1200" dirty="0" smtClean="0"/>
            <a:t> στη σωματική-κινητική, </a:t>
          </a:r>
        </a:p>
        <a:p>
          <a:pPr lvl="0" algn="ctr" defTabSz="622300">
            <a:lnSpc>
              <a:spcPct val="90000"/>
            </a:lnSpc>
            <a:spcBef>
              <a:spcPct val="0"/>
            </a:spcBef>
            <a:spcAft>
              <a:spcPct val="35000"/>
            </a:spcAft>
          </a:pPr>
          <a:r>
            <a:rPr lang="el-GR" sz="1400" kern="1200" dirty="0" smtClean="0"/>
            <a:t>την </a:t>
          </a:r>
          <a:r>
            <a:rPr lang="el-GR" sz="1400" kern="1200" dirty="0" err="1" smtClean="0"/>
            <a:t>ψυχοσυναισθηματική</a:t>
          </a:r>
          <a:r>
            <a:rPr lang="el-GR" sz="1400" kern="1200" dirty="0" smtClean="0"/>
            <a:t>, </a:t>
          </a:r>
        </a:p>
        <a:p>
          <a:pPr lvl="0" algn="ctr" defTabSz="622300">
            <a:lnSpc>
              <a:spcPct val="90000"/>
            </a:lnSpc>
            <a:spcBef>
              <a:spcPct val="0"/>
            </a:spcBef>
            <a:spcAft>
              <a:spcPct val="35000"/>
            </a:spcAft>
          </a:pPr>
          <a:r>
            <a:rPr lang="el-GR" sz="1400" kern="1200" dirty="0" smtClean="0"/>
            <a:t>την κοινωνική και τη γνωστική ανάπτυξη</a:t>
          </a:r>
        </a:p>
        <a:p>
          <a:pPr lvl="0" algn="ctr" defTabSz="622300">
            <a:lnSpc>
              <a:spcPct val="90000"/>
            </a:lnSpc>
            <a:spcBef>
              <a:spcPct val="0"/>
            </a:spcBef>
            <a:spcAft>
              <a:spcPct val="35000"/>
            </a:spcAft>
          </a:pPr>
          <a:r>
            <a:rPr lang="el-GR" sz="1400" kern="1200" dirty="0" smtClean="0"/>
            <a:t> του παιδιού</a:t>
          </a:r>
          <a:endParaRPr lang="el-GR" sz="1400" kern="1200" dirty="0"/>
        </a:p>
      </dsp:txBody>
      <dsp:txXfrm>
        <a:off x="6520340" y="198347"/>
        <a:ext cx="3320439" cy="1701940"/>
      </dsp:txXfrm>
    </dsp:sp>
    <dsp:sp modelId="{80FB1A80-30FD-4F96-B24C-CBF7706F9704}">
      <dsp:nvSpPr>
        <dsp:cNvPr id="0" name=""/>
        <dsp:cNvSpPr/>
      </dsp:nvSpPr>
      <dsp:spPr>
        <a:xfrm>
          <a:off x="5953990" y="2288096"/>
          <a:ext cx="4421943" cy="2192676"/>
        </a:xfrm>
        <a:prstGeom prst="ellipse">
          <a:avLst/>
        </a:prstGeom>
        <a:solidFill>
          <a:schemeClr val="accent3">
            <a:shade val="50000"/>
            <a:hueOff val="0"/>
            <a:satOff val="-83807"/>
            <a:lumOff val="58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t>Το παιδί έχει την δυνατότητα </a:t>
          </a:r>
        </a:p>
        <a:p>
          <a:pPr lvl="0" algn="ctr" defTabSz="622300">
            <a:lnSpc>
              <a:spcPct val="90000"/>
            </a:lnSpc>
            <a:spcBef>
              <a:spcPct val="0"/>
            </a:spcBef>
            <a:spcAft>
              <a:spcPct val="35000"/>
            </a:spcAft>
          </a:pPr>
          <a:r>
            <a:rPr lang="el-GR" sz="1400" b="1" kern="1200" dirty="0" smtClean="0"/>
            <a:t>να δράσει ελεύθερα, να εκφράσει </a:t>
          </a:r>
        </a:p>
        <a:p>
          <a:pPr lvl="0" algn="ctr" defTabSz="622300">
            <a:lnSpc>
              <a:spcPct val="90000"/>
            </a:lnSpc>
            <a:spcBef>
              <a:spcPct val="0"/>
            </a:spcBef>
            <a:spcAft>
              <a:spcPct val="35000"/>
            </a:spcAft>
          </a:pPr>
          <a:r>
            <a:rPr lang="el-GR" sz="1400" b="1" kern="1200" dirty="0" smtClean="0"/>
            <a:t>τα συναισθήματά του, να μάθει τον εαυτό του και τους ανθρώπους γύρω του, να εξερευνήσει το περιβάλλον του.</a:t>
          </a:r>
          <a:endParaRPr lang="el-GR" sz="1400" kern="1200" dirty="0"/>
        </a:p>
      </dsp:txBody>
      <dsp:txXfrm>
        <a:off x="6601569" y="2609206"/>
        <a:ext cx="3126785" cy="1550456"/>
      </dsp:txXfrm>
    </dsp:sp>
    <dsp:sp modelId="{D997C03F-0060-44AB-AB6E-F89F0D04E68C}">
      <dsp:nvSpPr>
        <dsp:cNvPr id="0" name=""/>
        <dsp:cNvSpPr/>
      </dsp:nvSpPr>
      <dsp:spPr>
        <a:xfrm>
          <a:off x="6117622" y="4503638"/>
          <a:ext cx="4322644" cy="1786585"/>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Το παιχνίδι προκαλεί στο παιδί μια πραγματική εσωτερική ανάγκη για άσκηση της νοημοσύνης και της περιέργειάς του. Αναπτύσσει την ικανότητα αναπαράστασης, το συμβολισμό, τη μίμηση και τη φαντασία</a:t>
          </a:r>
          <a:endParaRPr lang="el-GR" sz="1400" kern="1200" dirty="0"/>
        </a:p>
      </dsp:txBody>
      <dsp:txXfrm>
        <a:off x="6750659" y="4765277"/>
        <a:ext cx="3056570" cy="1263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EAE3C-FE6B-424B-8C1C-E81D2DBE276C}">
      <dsp:nvSpPr>
        <dsp:cNvPr id="0" name=""/>
        <dsp:cNvSpPr/>
      </dsp:nvSpPr>
      <dsp:spPr>
        <a:xfrm>
          <a:off x="6" y="0"/>
          <a:ext cx="6696737" cy="3716692"/>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l-GR" sz="1400" b="1" kern="1200" dirty="0" smtClean="0"/>
            <a:t>Η ΔΙΕΛΚΥΣΤΙΝΔΑ ή ΣΚΑΠΕΡΔΑ </a:t>
          </a:r>
        </a:p>
        <a:p>
          <a:pPr lvl="0" algn="ctr" defTabSz="622300">
            <a:lnSpc>
              <a:spcPct val="90000"/>
            </a:lnSpc>
            <a:spcBef>
              <a:spcPct val="0"/>
            </a:spcBef>
            <a:spcAft>
              <a:spcPct val="35000"/>
            </a:spcAft>
          </a:pPr>
          <a:r>
            <a:rPr lang="el-GR" sz="1400" b="1" kern="1200" dirty="0" smtClean="0"/>
            <a:t>&amp; η ΕΛΚΥΣΤΙΝΔΑ: </a:t>
          </a:r>
        </a:p>
        <a:p>
          <a:pPr lvl="0" algn="ctr" defTabSz="622300">
            <a:lnSpc>
              <a:spcPct val="90000"/>
            </a:lnSpc>
            <a:spcBef>
              <a:spcPct val="0"/>
            </a:spcBef>
            <a:spcAft>
              <a:spcPct val="35000"/>
            </a:spcAft>
          </a:pPr>
          <a:r>
            <a:rPr lang="el-GR" sz="1600" kern="1200" dirty="0" smtClean="0"/>
            <a:t>Το παιχνίδι αυτό ήταν πολύ αγαπητό στα παιδιά. Στη διελκυστίνδα, τα παιδιά στέκονταν σε δύο αντικριστές γραμμές το ένα πίσω από το άλλο, κρατώντας ένα μεγάλο σκοινί. Στο έδαφος, κάτω από το κέντρο του σκοινιού υπήρχε ένα ξύλο για σημάδι. Η μια ομάδα προσπαθούσε να τραβήξει την αντίθετη ομάδα προς το μέρος της και ο πρώτος από την αντίθετη σειρά να πατήσει το ξύλο.</a:t>
          </a:r>
          <a:endParaRPr lang="el-GR" sz="1600" kern="1200" dirty="0"/>
        </a:p>
      </dsp:txBody>
      <dsp:txXfrm>
        <a:off x="935136" y="438277"/>
        <a:ext cx="3861181" cy="2840136"/>
      </dsp:txXfrm>
    </dsp:sp>
    <dsp:sp modelId="{2FC05DAE-164B-4D7B-AB1E-E1F48D6F145B}">
      <dsp:nvSpPr>
        <dsp:cNvPr id="0" name=""/>
        <dsp:cNvSpPr/>
      </dsp:nvSpPr>
      <dsp:spPr>
        <a:xfrm>
          <a:off x="0" y="3520996"/>
          <a:ext cx="6696737" cy="2743699"/>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just" defTabSz="755650">
            <a:lnSpc>
              <a:spcPct val="90000"/>
            </a:lnSpc>
            <a:spcBef>
              <a:spcPct val="0"/>
            </a:spcBef>
            <a:spcAft>
              <a:spcPct val="35000"/>
            </a:spcAft>
          </a:pPr>
          <a:r>
            <a:rPr lang="el-GR" sz="1700" kern="1200" dirty="0" smtClean="0"/>
            <a:t>Το παιχνίδι παιζόταν και με δύο μόνο παίχτες. Έστηναν όρθιο ένα ξύλο, που είχε μια τρύπα στη μέση. Περνούσαν από εκεί ένα σκοινί και στην κάθε του άκρη δενόταν ένας παίχτης. Αυτός που θα κατόρθωνε, τραβώντας με δύναμη το σκοινί, να κάνει τον αντίπαλό του να αγγίξει το ξύλο, κέρδιζε το παιχνίδι.</a:t>
          </a:r>
          <a:endParaRPr lang="el-GR" sz="1700" kern="1200" dirty="0"/>
        </a:p>
      </dsp:txBody>
      <dsp:txXfrm>
        <a:off x="1900425" y="3844537"/>
        <a:ext cx="3861181" cy="2096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C659F-2C4F-4995-B9AA-9187642866CC}">
      <dsp:nvSpPr>
        <dsp:cNvPr id="0" name=""/>
        <dsp:cNvSpPr/>
      </dsp:nvSpPr>
      <dsp:spPr>
        <a:xfrm rot="10800000">
          <a:off x="2448257" y="998045"/>
          <a:ext cx="4625923" cy="137454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106" tIns="60960" rIns="113792"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rPr>
            <a:t>Δημιουργία: Ιωάννα Α. Αγγελή</a:t>
          </a:r>
          <a:endParaRPr lang="el-GR" sz="1600" b="1" kern="1200" dirty="0">
            <a:solidFill>
              <a:schemeClr val="bg1"/>
            </a:solidFill>
          </a:endParaRPr>
        </a:p>
      </dsp:txBody>
      <dsp:txXfrm rot="10800000">
        <a:off x="2791893" y="998045"/>
        <a:ext cx="4282287" cy="1374544"/>
      </dsp:txXfrm>
    </dsp:sp>
    <dsp:sp modelId="{289F6D99-8E42-4459-B462-B0D8DC169C1D}">
      <dsp:nvSpPr>
        <dsp:cNvPr id="0" name=""/>
        <dsp:cNvSpPr/>
      </dsp:nvSpPr>
      <dsp:spPr>
        <a:xfrm>
          <a:off x="0" y="598281"/>
          <a:ext cx="2388145" cy="2388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658D6-A7D0-4275-A00B-3012BC3D6C37}">
      <dsp:nvSpPr>
        <dsp:cNvPr id="0" name=""/>
        <dsp:cNvSpPr/>
      </dsp:nvSpPr>
      <dsp:spPr>
        <a:xfrm rot="10800000">
          <a:off x="2448292" y="3878369"/>
          <a:ext cx="4612601" cy="1422379"/>
        </a:xfrm>
        <a:prstGeom prst="homePlate">
          <a:avLst/>
        </a:prstGeom>
        <a:solidFill>
          <a:schemeClr val="accent5">
            <a:hueOff val="-2111956"/>
            <a:satOff val="49998"/>
            <a:lumOff val="3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106" tIns="53340" rIns="99568" bIns="53340" numCol="1" spcCol="1270" anchor="ctr" anchorCtr="0">
          <a:noAutofit/>
        </a:bodyPr>
        <a:lstStyle/>
        <a:p>
          <a:pPr lvl="0" algn="l" defTabSz="622300">
            <a:lnSpc>
              <a:spcPct val="90000"/>
            </a:lnSpc>
            <a:spcBef>
              <a:spcPct val="0"/>
            </a:spcBef>
            <a:spcAft>
              <a:spcPct val="35000"/>
            </a:spcAft>
          </a:pPr>
          <a:r>
            <a:rPr lang="el-GR" sz="1400" b="1" kern="1200" dirty="0" smtClean="0"/>
            <a:t>Εικόνες &amp; πληροφορίες: </a:t>
          </a:r>
          <a:r>
            <a:rPr lang="el-GR" sz="1400" b="1" kern="1200" dirty="0" smtClean="0"/>
            <a:t>Διαδίκτυο</a:t>
          </a:r>
          <a:r>
            <a:rPr lang="en-US" sz="1400" b="1" kern="1200" dirty="0" smtClean="0"/>
            <a:t> &amp; </a:t>
          </a:r>
          <a:r>
            <a:rPr lang="el-GR" sz="1400" b="1" kern="1200" smtClean="0"/>
            <a:t>Βιωματικές</a:t>
          </a:r>
          <a:endParaRPr lang="el-GR" sz="1400" b="1" kern="1200" dirty="0"/>
        </a:p>
      </dsp:txBody>
      <dsp:txXfrm rot="10800000">
        <a:off x="2803887" y="3878369"/>
        <a:ext cx="4257006" cy="1422379"/>
      </dsp:txXfrm>
    </dsp:sp>
    <dsp:sp modelId="{5E60AA8B-1B9B-4BC9-B797-CA9A3B694793}">
      <dsp:nvSpPr>
        <dsp:cNvPr id="0" name=""/>
        <dsp:cNvSpPr/>
      </dsp:nvSpPr>
      <dsp:spPr>
        <a:xfrm>
          <a:off x="0" y="3173078"/>
          <a:ext cx="2388145" cy="2388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22/12/2021</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22/12/2021</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28162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22/12/2021</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22/12/2021</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22/12/2021</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22/12/2021</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22/12/2021</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22/12/2021</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22/12/2021</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6.jpeg"/><Relationship Id="rId7" Type="http://schemas.openxmlformats.org/officeDocument/2006/relationships/image" Target="../media/image11.e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eg"/><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2.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21804" y="2132856"/>
            <a:ext cx="10873208" cy="1625599"/>
          </a:xfrm>
        </p:spPr>
        <p:txBody>
          <a:bodyPr rtlCol="0">
            <a:normAutofit/>
          </a:bodyPr>
          <a:lstStyle/>
          <a:p>
            <a:pPr rtl="0"/>
            <a:r>
              <a:rPr lang="el-GR" sz="4000" b="1" dirty="0" smtClean="0"/>
              <a:t>Τα παιδία παίζει… στων αρχαίων την αυλή</a:t>
            </a:r>
            <a:endParaRPr lang="el-GR" sz="4000" b="1" dirty="0"/>
          </a:p>
        </p:txBody>
      </p:sp>
      <p:pic>
        <p:nvPicPr>
          <p:cNvPr id="6" name="η.Παιδικό δωμάτιο(ορχηστρικό)-Γιώργος Σταυριανός">
            <a:hlinkClick r:id="" action="ppaction://media"/>
          </p:cNvPr>
          <p:cNvPicPr>
            <a:picLocks noChangeAspect="1"/>
          </p:cNvPicPr>
          <p:nvPr>
            <a:audioFile r:link="rId2"/>
            <p:extLst>
              <p:ext uri="{DAA4B4D4-6D71-4841-9C94-3DE7FCFB9230}">
                <p14:media xmlns:p14="http://schemas.microsoft.com/office/powerpoint/2010/main" r:embed="rId1">
                  <p14:fade in="500" out="1000"/>
                </p14:media>
              </p:ext>
            </p:extLst>
          </p:nvPr>
        </p:nvPicPr>
        <p:blipFill>
          <a:blip r:embed="rId5"/>
          <a:stretch>
            <a:fillRect/>
          </a:stretch>
        </p:blipFill>
        <p:spPr>
          <a:xfrm>
            <a:off x="11190212" y="6182072"/>
            <a:ext cx="304800" cy="304800"/>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advTm="7427">
        <p:fade/>
      </p:transition>
    </mc:Choice>
    <mc:Fallback xmlns="">
      <p:transition spd="med" advTm="74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yflomy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93" y="1772816"/>
            <a:ext cx="536605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Κατακόρυφος πάπυρος 1"/>
          <p:cNvSpPr/>
          <p:nvPr/>
        </p:nvSpPr>
        <p:spPr>
          <a:xfrm>
            <a:off x="6126046" y="332656"/>
            <a:ext cx="5656998" cy="612068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l-GR" b="1" dirty="0"/>
              <a:t>Η ΧΑΛΚΗ ΜΥΙΑ:</a:t>
            </a:r>
            <a:r>
              <a:rPr lang="el-GR" dirty="0"/>
              <a:t> Ένα αγαπημένο ομαδικό παιχνίδι ήταν η χαλκή μυία, που είναι η σημερινή μας τυφλόμυγα. Έδεναν με ένα μαντίλι τα μάτια ενός παιδιού που φώναζε: «πάω να κυνηγήσω την χαλκή μυία». Οι άλλοι του απαντούσαν: «θα την κυνηγήσεις, αλλά δεν θα την πιάσεις» και τον χτυπούσαν απαλά στην πλάτη με ραβδάκια. Ο παίχτης με τα μάτια κλειστά προσπαθούσε να πιάσει ένα από τα άλλα παιδιά. Όταν τα κατάφερνε, έπαιρνε το άλλο παιδί τη θέση του. </a:t>
            </a:r>
          </a:p>
        </p:txBody>
      </p:sp>
    </p:spTree>
    <p:extLst>
      <p:ext uri="{BB962C8B-B14F-4D97-AF65-F5344CB8AC3E}">
        <p14:creationId xmlns:p14="http://schemas.microsoft.com/office/powerpoint/2010/main" val="3150323819"/>
      </p:ext>
    </p:extLst>
  </p:cSld>
  <p:clrMapOvr>
    <a:masterClrMapping/>
  </p:clrMapOvr>
  <mc:AlternateContent xmlns:mc="http://schemas.openxmlformats.org/markup-compatibility/2006" xmlns:p14="http://schemas.microsoft.com/office/powerpoint/2010/main">
    <mc:Choice Requires="p14">
      <p:transition spd="med" p14:dur="700" advTm="12704">
        <p:fade/>
      </p:transition>
    </mc:Choice>
    <mc:Fallback xmlns="">
      <p:transition spd="med" advTm="1270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548680"/>
            <a:ext cx="4823315"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Κατακόρυφος πάπυρος 1"/>
          <p:cNvSpPr/>
          <p:nvPr/>
        </p:nvSpPr>
        <p:spPr>
          <a:xfrm>
            <a:off x="477788" y="476672"/>
            <a:ext cx="6192688" cy="58326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a:t>ΤΟ ΚΟΛΛΑΒΙΖΕΙΝ:</a:t>
            </a:r>
            <a:r>
              <a:rPr lang="el-GR"/>
              <a:t> Το κολλαβίζειν ή κολλαβισμός ήταν το γνωστό σε εμάς μπιζ. Πρώτα τα παιδιά έβαζαν κλήρο να δουν ποιος θα κλείσει τα μάτια. Το παιδί αυτό στεκόταν σκυφτό κι έβαζε το δεξί του χέρι στην αριστερή του μασχάλη, κρατώντας την παλάμη ανοιχτή προς τα πάνω. Με το αριστερό του χέρι κρατούσε τα μάτια του κλειστά. Ένα από τα άλλα παιδιά, που στέκονταν πίσω του, το χτυπούσε στη μασχάλη κι έπειτα όλα μαζί χοροπηδούσαν και στριφογύριζαν το δάχτυλο, φωνάζοντας «ζζζζζζζζζζ», όπως κάνει η μέλισσα. Το παιδί έπρεπε να μαντέψει ποιος το είχε χτυπήσει. Αν δεν τα κατάφερνε, καθόταν πάλι να το χτυπήσουν. </a:t>
            </a:r>
          </a:p>
        </p:txBody>
      </p:sp>
    </p:spTree>
    <p:extLst>
      <p:ext uri="{BB962C8B-B14F-4D97-AF65-F5344CB8AC3E}">
        <p14:creationId xmlns:p14="http://schemas.microsoft.com/office/powerpoint/2010/main" val="246599143"/>
      </p:ext>
    </p:extLst>
  </p:cSld>
  <p:clrMapOvr>
    <a:masterClrMapping/>
  </p:clrMapOvr>
  <mc:AlternateContent xmlns:mc="http://schemas.openxmlformats.org/markup-compatibility/2006" xmlns:p14="http://schemas.microsoft.com/office/powerpoint/2010/main">
    <mc:Choice Requires="p14">
      <p:transition spd="med" p14:dur="700" advTm="13300">
        <p:fade/>
      </p:transition>
    </mc:Choice>
    <mc:Fallback xmlns="">
      <p:transition spd="med" advTm="133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01924" y="3861048"/>
            <a:ext cx="9289032" cy="2677656"/>
          </a:xfrm>
          <a:prstGeom prst="rect">
            <a:avLst/>
          </a:prstGeom>
        </p:spPr>
        <p:txBody>
          <a:bodyPr wrap="square">
            <a:spAutoFit/>
          </a:bodyPr>
          <a:lstStyle/>
          <a:p>
            <a:pPr algn="ct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Ο </a:t>
            </a:r>
            <a:r>
              <a:rPr lang="el-GR" sz="2400" b="1" dirty="0" smtClean="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ΑΣΚΩΛΙΑΣΜΟΣ</a:t>
            </a:r>
            <a:endPar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endParaRPr lang="el-GR" sz="2400" b="1" dirty="0" smtClean="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el-GR" sz="2400" b="1" dirty="0" smtClean="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Ο </a:t>
            </a: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ασκωλιασμός είναι το σημερινό κουτσό. </a:t>
            </a:r>
            <a:endParaRPr lang="el-GR" sz="2400" b="1" dirty="0" smtClean="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el-GR" sz="2400" b="1" dirty="0" smtClean="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Το </a:t>
            </a: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παιχνίδι αυτό παιζόταν με διάφορους τρόπους:</a:t>
            </a:r>
          </a:p>
          <a:p>
            <a:pPr algn="ct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(α) Ποιος θα φτάσει μακρύτερα, πηδώντας στο ένα πόδι.</a:t>
            </a:r>
          </a:p>
          <a:p>
            <a:pPr algn="ct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(β) Ένας παίχτης κυνηγάει τους άλλους, που τρέχουν στο ένα πόδι.</a:t>
            </a:r>
          </a:p>
          <a:p>
            <a:pPr algn="ctr"/>
            <a:r>
              <a:rPr lang="el-GR" sz="2400" b="1" dirty="0">
                <a:solidFill>
                  <a:schemeClr val="tx1">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(γ) Μετρούν ποιος θα κάνει τα περισσότερα πηδήματα στο ένα πόδι.</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96" y="524822"/>
            <a:ext cx="11161240" cy="3336225"/>
          </a:xfrm>
          <a:prstGeom prst="rect">
            <a:avLst/>
          </a:prstGeom>
        </p:spPr>
      </p:pic>
    </p:spTree>
    <p:extLst>
      <p:ext uri="{BB962C8B-B14F-4D97-AF65-F5344CB8AC3E}">
        <p14:creationId xmlns:p14="http://schemas.microsoft.com/office/powerpoint/2010/main" val="2657101145"/>
      </p:ext>
    </p:extLst>
  </p:cSld>
  <p:clrMapOvr>
    <a:masterClrMapping/>
  </p:clrMapOvr>
  <mc:AlternateContent xmlns:mc="http://schemas.openxmlformats.org/markup-compatibility/2006" xmlns:p14="http://schemas.microsoft.com/office/powerpoint/2010/main">
    <mc:Choice Requires="p14">
      <p:transition spd="med" p14:dur="700" advTm="10752">
        <p:fade/>
      </p:transition>
    </mc:Choice>
    <mc:Fallback xmlns="">
      <p:transition spd="med" advTm="1075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332656"/>
            <a:ext cx="11377264" cy="6178032"/>
          </a:xfrm>
          <a:prstGeom prst="rect">
            <a:avLst/>
          </a:prstGeom>
        </p:spPr>
      </p:pic>
    </p:spTree>
    <p:extLst>
      <p:ext uri="{BB962C8B-B14F-4D97-AF65-F5344CB8AC3E}">
        <p14:creationId xmlns:p14="http://schemas.microsoft.com/office/powerpoint/2010/main" val="3297545872"/>
      </p:ext>
    </p:extLst>
  </p:cSld>
  <p:clrMapOvr>
    <a:masterClrMapping/>
  </p:clrMapOvr>
  <mc:AlternateContent xmlns:mc="http://schemas.openxmlformats.org/markup-compatibility/2006" xmlns:p14="http://schemas.microsoft.com/office/powerpoint/2010/main">
    <mc:Choice Requires="p14">
      <p:transition spd="med" p14:dur="700" advTm="5902">
        <p:fade/>
      </p:transition>
    </mc:Choice>
    <mc:Fallback xmlns="">
      <p:transition spd="med" advTm="590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332656"/>
            <a:ext cx="11305256" cy="6208028"/>
          </a:xfrm>
          <a:prstGeom prst="rect">
            <a:avLst/>
          </a:prstGeom>
        </p:spPr>
      </p:pic>
    </p:spTree>
    <p:extLst>
      <p:ext uri="{BB962C8B-B14F-4D97-AF65-F5344CB8AC3E}">
        <p14:creationId xmlns:p14="http://schemas.microsoft.com/office/powerpoint/2010/main" val="3097905950"/>
      </p:ext>
    </p:extLst>
  </p:cSld>
  <p:clrMapOvr>
    <a:masterClrMapping/>
  </p:clrMapOvr>
  <mc:AlternateContent xmlns:mc="http://schemas.openxmlformats.org/markup-compatibility/2006" xmlns:p14="http://schemas.microsoft.com/office/powerpoint/2010/main">
    <mc:Choice Requires="p14">
      <p:transition spd="med" p14:dur="700" advTm="6476">
        <p:fade/>
      </p:transition>
    </mc:Choice>
    <mc:Fallback xmlns="">
      <p:transition spd="med" advTm="647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2" y="332656"/>
            <a:ext cx="7648645" cy="6150457"/>
          </a:xfrm>
          <a:prstGeom prst="rect">
            <a:avLst/>
          </a:prstGeom>
        </p:spPr>
      </p:pic>
      <p:sp>
        <p:nvSpPr>
          <p:cNvPr id="3" name="Σύννεφο 2"/>
          <p:cNvSpPr/>
          <p:nvPr/>
        </p:nvSpPr>
        <p:spPr>
          <a:xfrm>
            <a:off x="7982417" y="1268760"/>
            <a:ext cx="3800627" cy="388843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800" b="1" dirty="0" smtClean="0">
                <a:solidFill>
                  <a:schemeClr val="accent1"/>
                </a:solidFill>
                <a:effectLst>
                  <a:outerShdw blurRad="38100" dist="38100" dir="2700000" algn="tl">
                    <a:srgbClr val="000000">
                      <a:alpha val="43137"/>
                    </a:srgbClr>
                  </a:outerShdw>
                </a:effectLst>
              </a:rPr>
              <a:t>Διελκυστίνδα</a:t>
            </a:r>
          </a:p>
          <a:p>
            <a:pPr algn="ctr"/>
            <a:r>
              <a:rPr lang="el-GR" sz="2800" b="1" dirty="0" smtClean="0">
                <a:solidFill>
                  <a:schemeClr val="accent1"/>
                </a:solidFill>
                <a:effectLst>
                  <a:outerShdw blurRad="38100" dist="38100" dir="2700000" algn="tl">
                    <a:srgbClr val="000000">
                      <a:alpha val="43137"/>
                    </a:srgbClr>
                  </a:outerShdw>
                </a:effectLst>
              </a:rPr>
              <a:t>&amp; </a:t>
            </a:r>
          </a:p>
          <a:p>
            <a:pPr algn="ctr"/>
            <a:r>
              <a:rPr lang="el-GR" sz="2800" b="1" dirty="0" smtClean="0">
                <a:solidFill>
                  <a:schemeClr val="accent1"/>
                </a:solidFill>
                <a:effectLst>
                  <a:outerShdw blurRad="38100" dist="38100" dir="2700000" algn="tl">
                    <a:srgbClr val="000000">
                      <a:alpha val="43137"/>
                    </a:srgbClr>
                  </a:outerShdw>
                </a:effectLst>
              </a:rPr>
              <a:t>Ασκωλιασμός</a:t>
            </a:r>
            <a:endParaRPr lang="el-GR" sz="2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4734636"/>
      </p:ext>
    </p:extLst>
  </p:cSld>
  <p:clrMapOvr>
    <a:masterClrMapping/>
  </p:clrMapOvr>
  <mc:AlternateContent xmlns:mc="http://schemas.openxmlformats.org/markup-compatibility/2006" xmlns:p14="http://schemas.microsoft.com/office/powerpoint/2010/main">
    <mc:Choice Requires="p14">
      <p:transition spd="med" p14:dur="700" advTm="6734">
        <p:fade/>
      </p:transition>
    </mc:Choice>
    <mc:Fallback xmlns="">
      <p:transition spd="med" advTm="673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0" y="332656"/>
            <a:ext cx="11377264" cy="6192688"/>
          </a:xfrm>
          <a:prstGeom prst="rect">
            <a:avLst/>
          </a:prstGeom>
        </p:spPr>
      </p:pic>
    </p:spTree>
    <p:extLst>
      <p:ext uri="{BB962C8B-B14F-4D97-AF65-F5344CB8AC3E}">
        <p14:creationId xmlns:p14="http://schemas.microsoft.com/office/powerpoint/2010/main" val="2613656960"/>
      </p:ext>
    </p:extLst>
  </p:cSld>
  <p:clrMapOvr>
    <a:masterClrMapping/>
  </p:clrMapOvr>
  <mc:AlternateContent xmlns:mc="http://schemas.openxmlformats.org/markup-compatibility/2006" xmlns:p14="http://schemas.microsoft.com/office/powerpoint/2010/main">
    <mc:Choice Requires="p14">
      <p:transition spd="med" p14:dur="700" advTm="6750">
        <p:fade/>
      </p:transition>
    </mc:Choice>
    <mc:Fallback xmlns="">
      <p:transition spd="med" advTm="675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620" y="404664"/>
            <a:ext cx="3384376" cy="5924790"/>
          </a:xfrm>
          <a:prstGeom prst="rect">
            <a:avLst/>
          </a:prstGeom>
        </p:spPr>
      </p:pic>
      <p:graphicFrame>
        <p:nvGraphicFramePr>
          <p:cNvPr id="4" name="Διάγραμμα 3"/>
          <p:cNvGraphicFramePr/>
          <p:nvPr>
            <p:extLst>
              <p:ext uri="{D42A27DB-BD31-4B8C-83A1-F6EECF244321}">
                <p14:modId xmlns:p14="http://schemas.microsoft.com/office/powerpoint/2010/main" val="3646460484"/>
              </p:ext>
            </p:extLst>
          </p:nvPr>
        </p:nvGraphicFramePr>
        <p:xfrm>
          <a:off x="693812" y="404664"/>
          <a:ext cx="712879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788276"/>
      </p:ext>
    </p:extLst>
  </p:cSld>
  <p:clrMapOvr>
    <a:masterClrMapping/>
  </p:clrMapOvr>
  <mc:AlternateContent xmlns:mc="http://schemas.openxmlformats.org/markup-compatibility/2006" xmlns:p14="http://schemas.microsoft.com/office/powerpoint/2010/main">
    <mc:Choice Requires="p14">
      <p:transition spd="med" p14:dur="700" advTm="7612">
        <p:fade/>
      </p:transition>
    </mc:Choice>
    <mc:Fallback xmlns="">
      <p:transition spd="med" advTm="761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440578"/>
            <a:ext cx="3384376" cy="5924790"/>
          </a:xfrm>
          <a:prstGeom prst="rect">
            <a:avLst/>
          </a:prstGeom>
        </p:spPr>
      </p:pic>
      <p:sp>
        <p:nvSpPr>
          <p:cNvPr id="6" name="Ελεύθερη σχεδίαση 5"/>
          <p:cNvSpPr/>
          <p:nvPr/>
        </p:nvSpPr>
        <p:spPr>
          <a:xfrm>
            <a:off x="4942274" y="841827"/>
            <a:ext cx="6228414" cy="5035444"/>
          </a:xfrm>
          <a:custGeom>
            <a:avLst/>
            <a:gdLst>
              <a:gd name="connsiteX0" fmla="*/ 0 w 6228414"/>
              <a:gd name="connsiteY0" fmla="*/ 2517722 h 5035444"/>
              <a:gd name="connsiteX1" fmla="*/ 3114207 w 6228414"/>
              <a:gd name="connsiteY1" fmla="*/ 0 h 5035444"/>
              <a:gd name="connsiteX2" fmla="*/ 6228414 w 6228414"/>
              <a:gd name="connsiteY2" fmla="*/ 2517722 h 5035444"/>
              <a:gd name="connsiteX3" fmla="*/ 3114207 w 6228414"/>
              <a:gd name="connsiteY3" fmla="*/ 5035444 h 5035444"/>
              <a:gd name="connsiteX4" fmla="*/ 0 w 6228414"/>
              <a:gd name="connsiteY4" fmla="*/ 2517722 h 503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8414" h="5035444">
                <a:moveTo>
                  <a:pt x="0" y="2517722"/>
                </a:moveTo>
                <a:cubicBezTo>
                  <a:pt x="0" y="1127223"/>
                  <a:pt x="1394278" y="0"/>
                  <a:pt x="3114207" y="0"/>
                </a:cubicBezTo>
                <a:cubicBezTo>
                  <a:pt x="4834136" y="0"/>
                  <a:pt x="6228414" y="1127223"/>
                  <a:pt x="6228414" y="2517722"/>
                </a:cubicBezTo>
                <a:cubicBezTo>
                  <a:pt x="6228414" y="3908221"/>
                  <a:pt x="4834136" y="5035444"/>
                  <a:pt x="3114207" y="5035444"/>
                </a:cubicBezTo>
                <a:cubicBezTo>
                  <a:pt x="1394278" y="5035444"/>
                  <a:pt x="0" y="3908221"/>
                  <a:pt x="0" y="2517722"/>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941340" tIns="766634" rIns="941340" bIns="766634" numCol="1" spcCol="1270" anchor="ctr" anchorCtr="0">
            <a:noAutofit/>
          </a:bodyPr>
          <a:lstStyle/>
          <a:p>
            <a:pPr lvl="0" algn="ctr" defTabSz="1022350" rtl="0">
              <a:lnSpc>
                <a:spcPct val="90000"/>
              </a:lnSpc>
              <a:spcBef>
                <a:spcPct val="0"/>
              </a:spcBef>
              <a:spcAft>
                <a:spcPct val="35000"/>
              </a:spcAft>
            </a:pPr>
            <a:r>
              <a:rPr lang="el-GR" sz="2300" kern="1200" dirty="0" smtClean="0"/>
              <a:t>Το παιχνίδι έχει παίξει σημαντικό ρόλο στην ελληνική κοινωνία. </a:t>
            </a:r>
          </a:p>
          <a:p>
            <a:pPr lvl="0" algn="ctr" defTabSz="1022350" rtl="0">
              <a:lnSpc>
                <a:spcPct val="90000"/>
              </a:lnSpc>
              <a:spcBef>
                <a:spcPct val="0"/>
              </a:spcBef>
              <a:spcAft>
                <a:spcPct val="35000"/>
              </a:spcAft>
            </a:pPr>
            <a:r>
              <a:rPr lang="el-GR" sz="2300" kern="1200" dirty="0" smtClean="0"/>
              <a:t>Οι αρχαίοι Έλληνες το είχαν ως μέσο αυτοαγωγής, έδιναν μεγάλη σημασία στον ρόλο του, γι’ αυτό και το είχαν εντάξει στο πρόγραμμα αγωγής των παιδιών. Παιχνίδια που έπαιζαν στην αρχαία Ελλάδα έχουν αντέξει στον χρόνο και παίζονται ακόμα και σήμερα. </a:t>
            </a:r>
            <a:endParaRPr lang="el-GR" sz="2300" kern="1200" dirty="0"/>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advTm="11850">
        <p:fade/>
      </p:transition>
    </mc:Choice>
    <mc:Fallback xmlns="">
      <p:transition spd="med" advTm="1185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92" y="332657"/>
            <a:ext cx="5357394" cy="3456383"/>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92" y="3933057"/>
            <a:ext cx="5228996" cy="2462586"/>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215" y="4244830"/>
            <a:ext cx="5717021" cy="2178653"/>
          </a:xfrm>
          <a:prstGeom prst="rect">
            <a:avLst/>
          </a:prstGeom>
        </p:spPr>
      </p:pic>
      <p:sp>
        <p:nvSpPr>
          <p:cNvPr id="8" name="Ορθογώνιο 7"/>
          <p:cNvSpPr/>
          <p:nvPr/>
        </p:nvSpPr>
        <p:spPr>
          <a:xfrm>
            <a:off x="5926215" y="360498"/>
            <a:ext cx="5856829" cy="1477328"/>
          </a:xfrm>
          <a:prstGeom prst="rect">
            <a:avLst/>
          </a:prstGeom>
        </p:spPr>
        <p:txBody>
          <a:bodyPr wrap="square">
            <a:spAutoFit/>
          </a:bodyPr>
          <a:lstStyle/>
          <a:p>
            <a:pPr algn="just"/>
            <a:r>
              <a:rPr lang="el-GR" b="1" dirty="0">
                <a:solidFill>
                  <a:schemeClr val="accent6"/>
                </a:solidFill>
                <a:latin typeface="Times New Roman" panose="02020603050405020304" pitchFamily="18" charset="0"/>
                <a:ea typeface="Times New Roman" panose="02020603050405020304" pitchFamily="18" charset="0"/>
              </a:rPr>
              <a:t>Ο Αριστοτέλης έδινε συμβουλές στους γονείς να δίνουν στα παιδιά τους όσο δυνατόν πιο πρωτότυπα παιχνίδια, ώστε να υπάρχει μεγαλύτερη αφοσίωση σε αυτά και να τους ενοχλούν λιγότερο και ταυτόχρονα να αναπτύσσουν δημιουργική φαντασία.</a:t>
            </a:r>
            <a:endParaRPr lang="el-GR" b="1" dirty="0">
              <a:solidFill>
                <a:schemeClr val="accent6"/>
              </a:solidFill>
              <a:effectLst/>
              <a:latin typeface="Times New Roman" panose="02020603050405020304" pitchFamily="18" charset="0"/>
              <a:ea typeface="Times New Roman" panose="02020603050405020304" pitchFamily="18" charset="0"/>
            </a:endParaRPr>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588" y="2060848"/>
            <a:ext cx="2302708" cy="1535139"/>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5113" y="1518371"/>
            <a:ext cx="3484766" cy="2610211"/>
          </a:xfrm>
          <a:prstGeom prst="rect">
            <a:avLst/>
          </a:prstGeom>
        </p:spPr>
      </p:pic>
    </p:spTree>
    <p:extLst>
      <p:ext uri="{BB962C8B-B14F-4D97-AF65-F5344CB8AC3E}">
        <p14:creationId xmlns:p14="http://schemas.microsoft.com/office/powerpoint/2010/main" val="3662088648"/>
      </p:ext>
    </p:extLst>
  </p:cSld>
  <p:clrMapOvr>
    <a:masterClrMapping/>
  </p:clrMapOvr>
  <mc:AlternateContent xmlns:mc="http://schemas.openxmlformats.org/markup-compatibility/2006" xmlns:p14="http://schemas.microsoft.com/office/powerpoint/2010/main">
    <mc:Choice Requires="p14">
      <p:transition spd="med" p14:dur="700" advTm="13685">
        <p:fade/>
      </p:transition>
    </mc:Choice>
    <mc:Fallback xmlns="">
      <p:transition spd="med" advTm="1368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192500467"/>
              </p:ext>
            </p:extLst>
          </p:nvPr>
        </p:nvGraphicFramePr>
        <p:xfrm>
          <a:off x="405780" y="332657"/>
          <a:ext cx="11377264" cy="619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014841"/>
      </p:ext>
    </p:extLst>
  </p:cSld>
  <p:clrMapOvr>
    <a:masterClrMapping/>
  </p:clrMapOvr>
  <mc:AlternateContent xmlns:mc="http://schemas.openxmlformats.org/markup-compatibility/2006" xmlns:p14="http://schemas.microsoft.com/office/powerpoint/2010/main">
    <mc:Choice Requires="p14">
      <p:transition spd="med" p14:dur="700" advTm="11690">
        <p:fade/>
      </p:transition>
    </mc:Choice>
    <mc:Fallback xmlns="">
      <p:transition spd="med" advTm="1169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548680"/>
            <a:ext cx="3556972" cy="2664296"/>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88" y="3284983"/>
            <a:ext cx="3556972" cy="1675149"/>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212" y="548680"/>
            <a:ext cx="3888432" cy="2592288"/>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87" y="5157192"/>
            <a:ext cx="3556973" cy="1296144"/>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629" y="3212976"/>
            <a:ext cx="4981575" cy="3152775"/>
          </a:xfrm>
          <a:prstGeom prst="rect">
            <a:avLst/>
          </a:prstGeom>
        </p:spPr>
      </p:pic>
      <p:pic>
        <p:nvPicPr>
          <p:cNvPr id="11" name="Εικόνα 10"/>
          <p:cNvPicPr>
            <a:picLocks noChangeAspect="1"/>
          </p:cNvPicPr>
          <p:nvPr/>
        </p:nvPicPr>
        <p:blipFill>
          <a:blip r:embed="rId7"/>
          <a:stretch>
            <a:fillRect/>
          </a:stretch>
        </p:blipFill>
        <p:spPr>
          <a:xfrm>
            <a:off x="8254652" y="548680"/>
            <a:ext cx="3571137" cy="2592288"/>
          </a:xfrm>
          <a:prstGeom prst="rect">
            <a:avLst/>
          </a:prstGeom>
        </p:spPr>
      </p:pic>
      <p:pic>
        <p:nvPicPr>
          <p:cNvPr id="12" name="Εικόνα 11"/>
          <p:cNvPicPr>
            <a:picLocks noChangeAspect="1"/>
          </p:cNvPicPr>
          <p:nvPr/>
        </p:nvPicPr>
        <p:blipFill>
          <a:blip r:embed="rId8"/>
          <a:stretch>
            <a:fillRect/>
          </a:stretch>
        </p:blipFill>
        <p:spPr>
          <a:xfrm>
            <a:off x="9329770" y="4600998"/>
            <a:ext cx="2465921" cy="1755094"/>
          </a:xfrm>
          <a:prstGeom prst="rect">
            <a:avLst/>
          </a:prstGeom>
        </p:spPr>
      </p:pic>
      <p:pic>
        <p:nvPicPr>
          <p:cNvPr id="13" name="Εικόνα 12"/>
          <p:cNvPicPr>
            <a:picLocks noChangeAspect="1"/>
          </p:cNvPicPr>
          <p:nvPr/>
        </p:nvPicPr>
        <p:blipFill>
          <a:blip r:embed="rId9"/>
          <a:stretch>
            <a:fillRect/>
          </a:stretch>
        </p:blipFill>
        <p:spPr>
          <a:xfrm>
            <a:off x="9329771" y="3140967"/>
            <a:ext cx="2465920" cy="1384347"/>
          </a:xfrm>
          <a:prstGeom prst="rect">
            <a:avLst/>
          </a:prstGeom>
        </p:spPr>
      </p:pic>
    </p:spTree>
    <p:extLst>
      <p:ext uri="{BB962C8B-B14F-4D97-AF65-F5344CB8AC3E}">
        <p14:creationId xmlns:p14="http://schemas.microsoft.com/office/powerpoint/2010/main" val="2041579989"/>
      </p:ext>
    </p:extLst>
  </p:cSld>
  <p:clrMapOvr>
    <a:masterClrMapping/>
  </p:clrMapOvr>
  <mc:AlternateContent xmlns:mc="http://schemas.openxmlformats.org/markup-compatibility/2006" xmlns:p14="http://schemas.microsoft.com/office/powerpoint/2010/main">
    <mc:Choice Requires="p14">
      <p:transition spd="med" p14:dur="700" advTm="7585">
        <p:fade/>
      </p:transition>
    </mc:Choice>
    <mc:Fallback xmlns="">
      <p:transition spd="med" advTm="75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07" y="3725592"/>
            <a:ext cx="4386949" cy="2592288"/>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7" y="1196752"/>
            <a:ext cx="4838512" cy="1762898"/>
          </a:xfrm>
          <a:prstGeom prst="rect">
            <a:avLst/>
          </a:prstGeom>
        </p:spPr>
      </p:pic>
      <p:sp>
        <p:nvSpPr>
          <p:cNvPr id="6" name="Ορθογώνιο 5"/>
          <p:cNvSpPr/>
          <p:nvPr/>
        </p:nvSpPr>
        <p:spPr>
          <a:xfrm>
            <a:off x="6238428" y="476672"/>
            <a:ext cx="5472608" cy="5760640"/>
          </a:xfrm>
          <a:prstGeom prst="rect">
            <a:avLst/>
          </a:prstGeom>
        </p:spPr>
        <p:txBody>
          <a:bodyPr/>
          <a:lstStyle/>
          <a:p>
            <a:pPr lvl="0">
              <a:buChar char="•"/>
            </a:pPr>
            <a:endParaRPr lang="el-GR"/>
          </a:p>
          <a:p>
            <a:pPr lvl="0">
              <a:buChar char="•"/>
            </a:pPr>
            <a:endParaRPr lang="el-GR"/>
          </a:p>
          <a:p>
            <a:pPr lvl="0">
              <a:buChar char="•"/>
            </a:pPr>
            <a:endParaRPr lang="el-GR"/>
          </a:p>
          <a:p>
            <a:pPr lvl="0">
              <a:buChar char="•"/>
            </a:pPr>
            <a:endParaRPr lang="el-GR"/>
          </a:p>
          <a:p>
            <a:pPr lvl="0">
              <a:buChar char="•"/>
            </a:pPr>
            <a:endParaRPr lang="el-GR"/>
          </a:p>
        </p:txBody>
      </p:sp>
      <p:graphicFrame>
        <p:nvGraphicFramePr>
          <p:cNvPr id="8" name="Διάγραμμα 7"/>
          <p:cNvGraphicFramePr/>
          <p:nvPr>
            <p:extLst>
              <p:ext uri="{D42A27DB-BD31-4B8C-83A1-F6EECF244321}">
                <p14:modId xmlns:p14="http://schemas.microsoft.com/office/powerpoint/2010/main" val="683658521"/>
              </p:ext>
            </p:extLst>
          </p:nvPr>
        </p:nvGraphicFramePr>
        <p:xfrm>
          <a:off x="5302324" y="260648"/>
          <a:ext cx="6696744" cy="6264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8764726"/>
      </p:ext>
    </p:extLst>
  </p:cSld>
  <p:clrMapOvr>
    <a:masterClrMapping/>
  </p:clrMapOvr>
  <mc:AlternateContent xmlns:mc="http://schemas.openxmlformats.org/markup-compatibility/2006" xmlns:p14="http://schemas.microsoft.com/office/powerpoint/2010/main">
    <mc:Choice Requires="p14">
      <p:transition spd="med" p14:dur="700" advTm="13587">
        <p:fade/>
      </p:transition>
    </mc:Choice>
    <mc:Fallback xmlns="">
      <p:transition spd="med" advTm="1358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almatak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0" y="1772816"/>
            <a:ext cx="528744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66420" y="620688"/>
            <a:ext cx="5616624" cy="58663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l-GR" b="1" dirty="0">
                <a:solidFill>
                  <a:schemeClr val="accent6"/>
                </a:solidFill>
              </a:rPr>
              <a:t>Η </a:t>
            </a:r>
            <a:r>
              <a:rPr lang="el-GR" b="1" dirty="0" smtClean="0">
                <a:solidFill>
                  <a:schemeClr val="accent6"/>
                </a:solidFill>
              </a:rPr>
              <a:t>ΑΚΙΝΗΤΙΝΔΑ</a:t>
            </a:r>
          </a:p>
          <a:p>
            <a:pPr algn="just">
              <a:lnSpc>
                <a:spcPct val="150000"/>
              </a:lnSpc>
            </a:pPr>
            <a:endParaRPr lang="el-GR" b="1" dirty="0" smtClean="0">
              <a:solidFill>
                <a:schemeClr val="accent6"/>
              </a:solidFill>
            </a:endParaRPr>
          </a:p>
          <a:p>
            <a:pPr algn="just">
              <a:lnSpc>
                <a:spcPct val="150000"/>
              </a:lnSpc>
            </a:pPr>
            <a:r>
              <a:rPr lang="el-GR" b="1" dirty="0" smtClean="0">
                <a:solidFill>
                  <a:schemeClr val="accent6"/>
                </a:solidFill>
              </a:rPr>
              <a:t>Η </a:t>
            </a:r>
            <a:r>
              <a:rPr lang="el-GR" b="1" dirty="0">
                <a:solidFill>
                  <a:schemeClr val="accent6"/>
                </a:solidFill>
              </a:rPr>
              <a:t>ακινητίνδα είναι το σημερινό «αγαλματάκια ακούνητα, αγέλαστα κι αμίλητα</a:t>
            </a:r>
            <a:r>
              <a:rPr lang="el-GR" b="1" dirty="0" smtClean="0">
                <a:solidFill>
                  <a:schemeClr val="accent6"/>
                </a:solidFill>
              </a:rPr>
              <a:t>» ή το «ένα – δύο – τρία – κόκκινο φως». </a:t>
            </a:r>
          </a:p>
          <a:p>
            <a:pPr algn="just">
              <a:lnSpc>
                <a:spcPct val="150000"/>
              </a:lnSpc>
            </a:pPr>
            <a:r>
              <a:rPr lang="el-GR" b="1" dirty="0" smtClean="0">
                <a:solidFill>
                  <a:schemeClr val="accent6"/>
                </a:solidFill>
              </a:rPr>
              <a:t>Ένας παίχτης γίνεται φύλακας/κυνηγός και φωνάζει, με γυρισμένη την πλάτη το σύνθημα.</a:t>
            </a:r>
          </a:p>
          <a:p>
            <a:pPr algn="just">
              <a:lnSpc>
                <a:spcPct val="150000"/>
              </a:lnSpc>
            </a:pPr>
            <a:r>
              <a:rPr lang="el-GR" b="1" dirty="0" smtClean="0">
                <a:solidFill>
                  <a:schemeClr val="accent6"/>
                </a:solidFill>
              </a:rPr>
              <a:t>Οι </a:t>
            </a:r>
            <a:r>
              <a:rPr lang="el-GR" b="1" dirty="0">
                <a:solidFill>
                  <a:schemeClr val="accent6"/>
                </a:solidFill>
              </a:rPr>
              <a:t>παίχτες, μόλις δοθεί το σύνθημα, πρέπει να μείνουν ακίνητοι σε όποια στάση βρίσκονται. </a:t>
            </a:r>
            <a:r>
              <a:rPr lang="el-GR" b="1" dirty="0" smtClean="0">
                <a:solidFill>
                  <a:schemeClr val="accent6"/>
                </a:solidFill>
              </a:rPr>
              <a:t>Εκείνος-η </a:t>
            </a:r>
            <a:r>
              <a:rPr lang="el-GR" b="1" dirty="0">
                <a:solidFill>
                  <a:schemeClr val="accent6"/>
                </a:solidFill>
              </a:rPr>
              <a:t>που θα κινηθεί, βγαίνει από το παιχνίδι</a:t>
            </a:r>
            <a:r>
              <a:rPr lang="el-GR" b="1" dirty="0" smtClean="0">
                <a:solidFill>
                  <a:schemeClr val="accent6"/>
                </a:solidFill>
              </a:rPr>
              <a:t>. Μόλις οι παίχτες φτάσουν σε αυτόν που τα φυλάει, τον χτυπάνε στην πλάτη και τρέχουν. Όποιον-α πιάσει ο φύλακας/κυνηγός αναλαμβάνει αυτός-η τον ρόλο αυτό.</a:t>
            </a:r>
            <a:endParaRPr lang="el-GR" b="1" dirty="0">
              <a:solidFill>
                <a:schemeClr val="accent6"/>
              </a:solidFill>
            </a:endParaRPr>
          </a:p>
        </p:txBody>
      </p:sp>
    </p:spTree>
    <p:extLst>
      <p:ext uri="{BB962C8B-B14F-4D97-AF65-F5344CB8AC3E}">
        <p14:creationId xmlns:p14="http://schemas.microsoft.com/office/powerpoint/2010/main" val="2587898652"/>
      </p:ext>
    </p:extLst>
  </p:cSld>
  <p:clrMapOvr>
    <a:masterClrMapping/>
  </p:clrMapOvr>
  <mc:AlternateContent xmlns:mc="http://schemas.openxmlformats.org/markup-compatibility/2006" xmlns:p14="http://schemas.microsoft.com/office/powerpoint/2010/main">
    <mc:Choice Requires="p14">
      <p:transition spd="med" p14:dur="700" advTm="13286">
        <p:fade/>
      </p:transition>
    </mc:Choice>
    <mc:Fallback xmlns="">
      <p:transition spd="med" advTm="1328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ryf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1988840"/>
            <a:ext cx="548709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Στρογγυλεμένο ορθογώνιο 1"/>
          <p:cNvSpPr/>
          <p:nvPr/>
        </p:nvSpPr>
        <p:spPr>
          <a:xfrm>
            <a:off x="477788" y="764704"/>
            <a:ext cx="5544616" cy="54726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l-GR" b="1" dirty="0"/>
              <a:t>Η ΑΠΟΔΙΔΡΑΣΚΙΝΔΑ ή </a:t>
            </a:r>
            <a:r>
              <a:rPr lang="el-GR" b="1" dirty="0" smtClean="0"/>
              <a:t>ΚΡΥΠΤΙΔΑ</a:t>
            </a:r>
          </a:p>
          <a:p>
            <a:pPr algn="just">
              <a:lnSpc>
                <a:spcPct val="150000"/>
              </a:lnSpc>
            </a:pPr>
            <a:endParaRPr lang="el-GR" b="1" dirty="0" smtClean="0"/>
          </a:p>
          <a:p>
            <a:pPr algn="just">
              <a:lnSpc>
                <a:spcPct val="150000"/>
              </a:lnSpc>
            </a:pPr>
            <a:r>
              <a:rPr lang="el-GR" b="1" dirty="0" smtClean="0"/>
              <a:t>Η </a:t>
            </a:r>
            <a:r>
              <a:rPr lang="el-GR" b="1" dirty="0"/>
              <a:t>αποδιδρασκίνδα είναι το σημερινό μας κρυφτό. Ένας παίχτης έκλεινε τα μάτια του και οι άλλοι έτρεχαν να κρυφτούν σε συγκεκριμένο χρόνο. Ο παίχτης αυτός, όταν άνοιγε τα μάτια του έπρεπε να βρει που κρύβονται οι άλλοι και να προλάβει να φτάσει πρώτος στη θέση του. </a:t>
            </a:r>
          </a:p>
        </p:txBody>
      </p:sp>
    </p:spTree>
    <p:extLst>
      <p:ext uri="{BB962C8B-B14F-4D97-AF65-F5344CB8AC3E}">
        <p14:creationId xmlns:p14="http://schemas.microsoft.com/office/powerpoint/2010/main" val="3063595721"/>
      </p:ext>
    </p:extLst>
  </p:cSld>
  <p:clrMapOvr>
    <a:masterClrMapping/>
  </p:clrMapOvr>
  <mc:AlternateContent xmlns:mc="http://schemas.openxmlformats.org/markup-compatibility/2006" xmlns:p14="http://schemas.microsoft.com/office/powerpoint/2010/main">
    <mc:Choice Requires="p14">
      <p:transition spd="med" p14:dur="700" advTm="10871">
        <p:fade/>
      </p:transition>
    </mc:Choice>
    <mc:Fallback xmlns="">
      <p:transition spd="med" advTm="1087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p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72" y="1755174"/>
            <a:ext cx="3868306" cy="311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477788" y="980728"/>
            <a:ext cx="3312368" cy="51845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Η ΣΦΑΙΡΑ:</a:t>
            </a:r>
            <a:r>
              <a:rPr lang="el-GR" dirty="0"/>
              <a:t> Αγόρια και κορίτσια έπαιζαν βέβαια και με τη σφαίρα, δηλαδή τη μπάλα. Οι μπάλες ήταν φτιαγμένες από πολύχρωμα κομμάτια ύφασμα ραμμένα μεταξύ τους </a:t>
            </a:r>
            <a:r>
              <a:rPr lang="el-GR" dirty="0" smtClean="0"/>
              <a:t>και παραγεμισμένες </a:t>
            </a:r>
            <a:r>
              <a:rPr lang="el-GR" dirty="0"/>
              <a:t>με αλογότριχες ή άμμο. Λένε πως η Ναυσικά, η κόρη του βασιλιά των Φαιάκων Αλκίνοου, πρώτη σκέφτηκε τα παιχνίδια με τη μπάλα. Ο Όμηρος μάλιστα περιγράφει πως ο Οδυσσέας φτάνοντας στη χώρα των Φαιάκων, βρήκε τη Ναυσικά και τις φίλες της να παίζουν μπάλα στην ακροποταμιά.</a:t>
            </a:r>
          </a:p>
        </p:txBody>
      </p:sp>
      <p:sp>
        <p:nvSpPr>
          <p:cNvPr id="3" name="Ορθογώνιο 2"/>
          <p:cNvSpPr/>
          <p:nvPr/>
        </p:nvSpPr>
        <p:spPr>
          <a:xfrm>
            <a:off x="7946494" y="980728"/>
            <a:ext cx="3764542" cy="51845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b="1" dirty="0"/>
              <a:t>Υπήρχαν διάφορα παιχνίδια με μπάλες</a:t>
            </a:r>
            <a:r>
              <a:rPr lang="el-GR" b="1" dirty="0" smtClean="0"/>
              <a:t>.</a:t>
            </a:r>
          </a:p>
          <a:p>
            <a:endParaRPr lang="el-GR" b="1" dirty="0"/>
          </a:p>
          <a:p>
            <a:r>
              <a:rPr lang="el-GR" dirty="0"/>
              <a:t>(α) Τα μικρότερα παιδιά έβαζαν στόχο το στόμιο ενός αγγείου</a:t>
            </a:r>
            <a:r>
              <a:rPr lang="el-GR" dirty="0" smtClean="0"/>
              <a:t>.</a:t>
            </a:r>
          </a:p>
          <a:p>
            <a:endParaRPr lang="el-GR" dirty="0"/>
          </a:p>
          <a:p>
            <a:r>
              <a:rPr lang="el-GR" dirty="0"/>
              <a:t>(β) Τα μεγαλύτερα παιδιά έβαζαν για στόχο δύο ξύλα και η μπάλα έπρεπε να περάσει ανάμεσά τους</a:t>
            </a:r>
            <a:r>
              <a:rPr lang="el-GR" dirty="0" smtClean="0"/>
              <a:t>.</a:t>
            </a:r>
          </a:p>
          <a:p>
            <a:endParaRPr lang="el-GR" dirty="0"/>
          </a:p>
          <a:p>
            <a:r>
              <a:rPr lang="el-GR" dirty="0"/>
              <a:t>(γ) Σε ένα άλλο παιχνίδι (το κερητίζειν) οι παίχτες έσπρωχναν μια μικρή δερμάτινη μπαλίτσα με μπαστούνια, που θυμίζουν πολύ τα μπαστούνια του χόκεϊ</a:t>
            </a:r>
          </a:p>
        </p:txBody>
      </p:sp>
    </p:spTree>
    <p:extLst>
      <p:ext uri="{BB962C8B-B14F-4D97-AF65-F5344CB8AC3E}">
        <p14:creationId xmlns:p14="http://schemas.microsoft.com/office/powerpoint/2010/main" val="1642593797"/>
      </p:ext>
    </p:extLst>
  </p:cSld>
  <p:clrMapOvr>
    <a:masterClrMapping/>
  </p:clrMapOvr>
  <mc:AlternateContent xmlns:mc="http://schemas.openxmlformats.org/markup-compatibility/2006" xmlns:p14="http://schemas.microsoft.com/office/powerpoint/2010/main">
    <mc:Choice Requires="p14">
      <p:transition spd="med" p14:dur="700" advTm="13051">
        <p:fade/>
      </p:transition>
    </mc:Choice>
    <mc:Fallback xmlns="">
      <p:transition spd="med" advTm="13051">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terms/"/>
    <ds:schemaRef ds:uri="http://schemas.microsoft.com/office/2006/metadata/properties"/>
    <ds:schemaRef ds:uri="4873beb7-5857-4685-be1f-d57550cc96cc"/>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251</TotalTime>
  <Words>905</Words>
  <Application>Microsoft Office PowerPoint</Application>
  <PresentationFormat>Προσαρμογή</PresentationFormat>
  <Paragraphs>53</Paragraphs>
  <Slides>17</Slides>
  <Notes>2</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Constantia</vt:lpstr>
      <vt:lpstr>Times New Roman</vt:lpstr>
      <vt:lpstr>Κλασική βιβλίων 16x9</vt:lpstr>
      <vt:lpstr>Τα παιδία παίζει… στων αρχαίων την αυλή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παιδία παίζει… στων αρχαίων την αυλή</dc:title>
  <dc:creator>Family</dc:creator>
  <cp:lastModifiedBy>Family</cp:lastModifiedBy>
  <cp:revision>40</cp:revision>
  <dcterms:created xsi:type="dcterms:W3CDTF">2021-12-18T07:29:33Z</dcterms:created>
  <dcterms:modified xsi:type="dcterms:W3CDTF">2021-12-22T15:53:59Z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